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242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889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349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555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129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373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652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782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89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170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281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FB10E-81B0-4BAF-B2FE-FB1A3B8906A6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0B9E9-56FF-4352-A9E5-79F2E6D1E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354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813" t="1947" r="36072"/>
          <a:stretch/>
        </p:blipFill>
        <p:spPr>
          <a:xfrm>
            <a:off x="-1260647" y="0"/>
            <a:ext cx="10404647" cy="685799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755576" y="2204864"/>
            <a:ext cx="7632848" cy="187220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Montserrat SemiBold" pitchFamily="2" charset="-52"/>
              </a:rPr>
              <a:t>Вопросы о </a:t>
            </a:r>
          </a:p>
          <a:p>
            <a:pPr algn="ctr"/>
            <a:r>
              <a:rPr lang="ru-RU" sz="4000" dirty="0" smtClean="0">
                <a:latin typeface="Montserrat SemiBold" pitchFamily="2" charset="-52"/>
              </a:rPr>
              <a:t>Нижневартовске</a:t>
            </a:r>
            <a:endParaRPr lang="ru-RU" sz="4000" dirty="0">
              <a:latin typeface="Montserrat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76162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6" r="21828"/>
          <a:stretch/>
        </p:blipFill>
        <p:spPr>
          <a:xfrm>
            <a:off x="0" y="0"/>
            <a:ext cx="9144000" cy="6865518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755576" y="615752"/>
            <a:ext cx="7632848" cy="187220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>
                <a:latin typeface="Montserrat SemiBold" pitchFamily="2" charset="-52"/>
              </a:rPr>
              <a:t>Люди какой национальности являются коренными жителями Югры?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50054" y="2780928"/>
            <a:ext cx="4643891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Montserrat SemiBold" pitchFamily="2" charset="-52"/>
              </a:rPr>
              <a:t> - немцы и </a:t>
            </a:r>
            <a:r>
              <a:rPr lang="ru-RU" sz="2800" dirty="0" smtClean="0">
                <a:latin typeface="Montserrat SemiBold" pitchFamily="2" charset="-52"/>
              </a:rPr>
              <a:t>русские</a:t>
            </a:r>
            <a:endParaRPr lang="ru-RU" sz="2800" dirty="0">
              <a:latin typeface="Montserrat SemiBold" pitchFamily="2" charset="-52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50054" y="4038465"/>
            <a:ext cx="4643891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Montserrat SemiBold" pitchFamily="2" charset="-52"/>
              </a:rPr>
              <a:t>- ханты и манси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50053" y="5301208"/>
            <a:ext cx="4643891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Montserrat SemiBold" pitchFamily="2" charset="-52"/>
              </a:rPr>
              <a:t>- татары и узбеки</a:t>
            </a:r>
          </a:p>
        </p:txBody>
      </p:sp>
    </p:spTree>
    <p:extLst>
      <p:ext uri="{BB962C8B-B14F-4D97-AF65-F5344CB8AC3E}">
        <p14:creationId xmlns:p14="http://schemas.microsoft.com/office/powerpoint/2010/main" val="8620420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" r="21828"/>
          <a:stretch/>
        </p:blipFill>
        <p:spPr>
          <a:xfrm>
            <a:off x="0" y="0"/>
            <a:ext cx="9144000" cy="686551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025606" y="5146037"/>
            <a:ext cx="7092788" cy="140155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Montserrat SemiBold" pitchFamily="2" charset="-52"/>
              </a:rPr>
              <a:t>Коренное население Югры </a:t>
            </a:r>
            <a:r>
              <a:rPr lang="ru-RU" sz="2800" dirty="0" smtClean="0">
                <a:latin typeface="Montserrat SemiBold" pitchFamily="2" charset="-52"/>
              </a:rPr>
              <a:t>– </a:t>
            </a:r>
          </a:p>
          <a:p>
            <a:pPr algn="ctr"/>
            <a:r>
              <a:rPr lang="ru-RU" sz="2800" dirty="0" smtClean="0">
                <a:latin typeface="Montserrat SemiBold" pitchFamily="2" charset="-52"/>
              </a:rPr>
              <a:t>ханты </a:t>
            </a:r>
            <a:r>
              <a:rPr lang="ru-RU" sz="2800" dirty="0">
                <a:latin typeface="Montserrat SemiBold" pitchFamily="2" charset="-52"/>
              </a:rPr>
              <a:t>и манси – это близкородственные </a:t>
            </a:r>
            <a:r>
              <a:rPr lang="ru-RU" sz="2800" dirty="0" smtClean="0">
                <a:latin typeface="Montserrat SemiBold" pitchFamily="2" charset="-52"/>
              </a:rPr>
              <a:t>народы.</a:t>
            </a:r>
            <a:endParaRPr lang="ru-RU" sz="2800" dirty="0">
              <a:latin typeface="Montserrat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189798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825"/>
          <a:stretch/>
        </p:blipFill>
        <p:spPr>
          <a:xfrm>
            <a:off x="1" y="-1"/>
            <a:ext cx="9144000" cy="6852773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755576" y="615752"/>
            <a:ext cx="7632848" cy="187220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>
                <a:latin typeface="Montserrat SemiBold" pitchFamily="2" charset="-52"/>
              </a:rPr>
              <a:t>Были ли </a:t>
            </a:r>
            <a:r>
              <a:rPr lang="ru-RU" sz="3200" dirty="0" err="1">
                <a:latin typeface="Montserrat SemiBold" pitchFamily="2" charset="-52"/>
              </a:rPr>
              <a:t>вартовчане</a:t>
            </a:r>
            <a:r>
              <a:rPr lang="ru-RU" sz="3200" dirty="0">
                <a:latin typeface="Montserrat SemiBold" pitchFamily="2" charset="-52"/>
              </a:rPr>
              <a:t> в космосе?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50052" y="3140968"/>
            <a:ext cx="4643891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Montserrat SemiBold" pitchFamily="2" charset="-52"/>
              </a:rPr>
              <a:t> </a:t>
            </a:r>
            <a:r>
              <a:rPr lang="ru-RU" sz="2800" dirty="0" smtClean="0">
                <a:latin typeface="Montserrat SemiBold" pitchFamily="2" charset="-52"/>
              </a:rPr>
              <a:t>Да</a:t>
            </a:r>
            <a:endParaRPr lang="ru-RU" sz="2800" dirty="0">
              <a:latin typeface="Montserrat SemiBold" pitchFamily="2" charset="-52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50055" y="4375855"/>
            <a:ext cx="4643891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Montserrat SemiBold" pitchFamily="2" charset="-52"/>
              </a:rPr>
              <a:t> </a:t>
            </a:r>
            <a:r>
              <a:rPr lang="ru-RU" sz="2800" dirty="0" smtClean="0">
                <a:latin typeface="Montserrat SemiBold" pitchFamily="2" charset="-52"/>
              </a:rPr>
              <a:t>Нет</a:t>
            </a:r>
            <a:endParaRPr lang="ru-RU" sz="2800" dirty="0">
              <a:latin typeface="Montserrat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283450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4"/>
          <a:stretch/>
        </p:blipFill>
        <p:spPr>
          <a:xfrm>
            <a:off x="-1" y="1"/>
            <a:ext cx="9191029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6012160" y="1209463"/>
            <a:ext cx="2664296" cy="489654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latin typeface="Montserrat SemiBold" pitchFamily="2" charset="-52"/>
              </a:rPr>
              <a:t>Первый </a:t>
            </a:r>
            <a:r>
              <a:rPr lang="ru-RU" sz="2000" dirty="0" err="1">
                <a:latin typeface="Montserrat SemiBold" pitchFamily="2" charset="-52"/>
              </a:rPr>
              <a:t>югорский</a:t>
            </a:r>
            <a:r>
              <a:rPr lang="ru-RU" sz="2000" dirty="0">
                <a:latin typeface="Montserrat SemiBold" pitchFamily="2" charset="-52"/>
              </a:rPr>
              <a:t> космонавт - Сергей Николаевич Рыжиков</a:t>
            </a:r>
            <a:r>
              <a:rPr lang="ru-RU" sz="2000" dirty="0" smtClean="0">
                <a:latin typeface="Montserrat SemiBold" pitchFamily="2" charset="-52"/>
              </a:rPr>
              <a:t>.</a:t>
            </a:r>
          </a:p>
          <a:p>
            <a:endParaRPr lang="ru-RU" sz="2000" dirty="0" smtClean="0">
              <a:latin typeface="Montserrat SemiBold" pitchFamily="2" charset="-52"/>
            </a:endParaRPr>
          </a:p>
          <a:p>
            <a:r>
              <a:rPr lang="ru-RU" sz="2000" dirty="0">
                <a:latin typeface="Montserrat SemiBold" pitchFamily="2" charset="-52"/>
              </a:rPr>
              <a:t>Первый космический полёт С. Н. Рыжикова начался стартом 19 октября 2016 </a:t>
            </a:r>
            <a:r>
              <a:rPr lang="ru-RU" sz="2000" dirty="0" smtClean="0">
                <a:latin typeface="Montserrat SemiBold" pitchFamily="2" charset="-52"/>
              </a:rPr>
              <a:t>года</a:t>
            </a:r>
            <a:endParaRPr lang="ru-RU" sz="2000" dirty="0">
              <a:latin typeface="Montserrat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610731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755576" y="615752"/>
            <a:ext cx="7632848" cy="187220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>
                <a:latin typeface="Montserrat SemiBold" pitchFamily="2" charset="-52"/>
              </a:rPr>
              <a:t>Какая ягода растет в лесах Югры</a:t>
            </a:r>
            <a:r>
              <a:rPr lang="ru-RU" sz="3200" dirty="0" smtClean="0">
                <a:latin typeface="Montserrat SemiBold" pitchFamily="2" charset="-52"/>
              </a:rPr>
              <a:t>? </a:t>
            </a:r>
            <a:endParaRPr lang="ru-RU" sz="3200" dirty="0">
              <a:latin typeface="Montserrat SemiBold" pitchFamily="2" charset="-52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68578" y="2852936"/>
            <a:ext cx="4643891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Montserrat SemiBold" pitchFamily="2" charset="-52"/>
              </a:rPr>
              <a:t> - клюква и </a:t>
            </a:r>
            <a:r>
              <a:rPr lang="ru-RU" sz="2800" dirty="0" smtClean="0">
                <a:latin typeface="Montserrat SemiBold" pitchFamily="2" charset="-52"/>
              </a:rPr>
              <a:t>брусника</a:t>
            </a:r>
            <a:endParaRPr lang="ru-RU" sz="2800" dirty="0">
              <a:latin typeface="Montserrat SemiBold" pitchFamily="2" charset="-52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68578" y="4077072"/>
            <a:ext cx="4643891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Montserrat SemiBold" pitchFamily="2" charset="-52"/>
              </a:rPr>
              <a:t> - морошка и </a:t>
            </a:r>
            <a:r>
              <a:rPr lang="ru-RU" sz="2800" dirty="0" smtClean="0">
                <a:latin typeface="Montserrat SemiBold" pitchFamily="2" charset="-52"/>
              </a:rPr>
              <a:t>малина</a:t>
            </a:r>
            <a:endParaRPr lang="ru-RU" sz="2800" dirty="0">
              <a:latin typeface="Montserrat SemiBold" pitchFamily="2" charset="-52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50053" y="5301208"/>
            <a:ext cx="4643891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Montserrat SemiBold" pitchFamily="2" charset="-52"/>
              </a:rPr>
              <a:t> - голубика и </a:t>
            </a:r>
            <a:r>
              <a:rPr lang="ru-RU" sz="2800" dirty="0" smtClean="0">
                <a:latin typeface="Montserrat SemiBold" pitchFamily="2" charset="-52"/>
              </a:rPr>
              <a:t>черника</a:t>
            </a:r>
            <a:endParaRPr lang="ru-RU" sz="2800" dirty="0">
              <a:latin typeface="Montserrat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930801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079612" y="4941168"/>
            <a:ext cx="6984776" cy="165767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latin typeface="Montserrat SemiBold" pitchFamily="2" charset="-52"/>
              </a:rPr>
              <a:t>В Югре </a:t>
            </a:r>
            <a:r>
              <a:rPr lang="ru-RU" sz="2400" dirty="0" smtClean="0">
                <a:latin typeface="Montserrat SemiBold" pitchFamily="2" charset="-52"/>
              </a:rPr>
              <a:t>растут </a:t>
            </a:r>
            <a:r>
              <a:rPr lang="ru-RU" sz="2400" dirty="0">
                <a:latin typeface="Montserrat SemiBold" pitchFamily="2" charset="-52"/>
              </a:rPr>
              <a:t>клюква, брусника, черника, голубика, земляника, малина, княженика и морошка</a:t>
            </a:r>
            <a:r>
              <a:rPr lang="ru-RU" sz="2400" dirty="0" smtClean="0">
                <a:latin typeface="Montserrat SemiBold" pitchFamily="2" charset="-52"/>
              </a:rPr>
              <a:t>.</a:t>
            </a:r>
            <a:endParaRPr lang="ru-RU" sz="2400" dirty="0">
              <a:latin typeface="Montserrat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455925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/>
        </p:blipFill>
        <p:spPr>
          <a:xfrm>
            <a:off x="0" y="0"/>
            <a:ext cx="9144001" cy="6857261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755576" y="548680"/>
            <a:ext cx="7632848" cy="187220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Montserrat SemiBold" pitchFamily="2" charset="-52"/>
              </a:rPr>
              <a:t>В каком году рабочему посёлку </a:t>
            </a:r>
            <a:r>
              <a:rPr lang="ru-RU" sz="2800" dirty="0" err="1" smtClean="0">
                <a:latin typeface="Montserrat SemiBold" pitchFamily="2" charset="-52"/>
              </a:rPr>
              <a:t>Нижневартовскому</a:t>
            </a:r>
            <a:r>
              <a:rPr lang="ru-RU" sz="2800" dirty="0" smtClean="0">
                <a:latin typeface="Montserrat SemiBold" pitchFamily="2" charset="-52"/>
              </a:rPr>
              <a:t> был присвоен статус города?</a:t>
            </a:r>
            <a:endParaRPr lang="ru-RU" sz="2800" dirty="0">
              <a:latin typeface="Montserrat SemiBold" pitchFamily="2" charset="-52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95803" y="2852936"/>
            <a:ext cx="4320480" cy="72008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Montserrat SemiBold" pitchFamily="2" charset="-52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11760" y="5292689"/>
            <a:ext cx="4320480" cy="72008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760" y="4077072"/>
            <a:ext cx="4320480" cy="72008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03129" y="2951366"/>
            <a:ext cx="2515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Montserrat SemiBold" pitchFamily="2" charset="-52"/>
              </a:rPr>
              <a:t>- в 1967 году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31188" y="5391119"/>
            <a:ext cx="2531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Montserrat SemiBold" pitchFamily="2" charset="-52"/>
              </a:rPr>
              <a:t>- в </a:t>
            </a:r>
            <a:r>
              <a:rPr lang="ru-RU" sz="2800" dirty="0" smtClean="0">
                <a:latin typeface="Montserrat SemiBold" pitchFamily="2" charset="-52"/>
              </a:rPr>
              <a:t>1986 </a:t>
            </a:r>
            <a:r>
              <a:rPr lang="ru-RU" sz="2800" dirty="0">
                <a:latin typeface="Montserrat SemiBold" pitchFamily="2" charset="-52"/>
              </a:rPr>
              <a:t>году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55529" y="4175502"/>
            <a:ext cx="2499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Montserrat SemiBold" pitchFamily="2" charset="-52"/>
              </a:rPr>
              <a:t>- в </a:t>
            </a:r>
            <a:r>
              <a:rPr lang="ru-RU" sz="2800" dirty="0" smtClean="0">
                <a:latin typeface="Montserrat SemiBold" pitchFamily="2" charset="-52"/>
              </a:rPr>
              <a:t>1972 </a:t>
            </a:r>
            <a:r>
              <a:rPr lang="ru-RU" sz="2800" dirty="0">
                <a:latin typeface="Montserrat SemiBold" pitchFamily="2" charset="-52"/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252431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/>
        </p:blipFill>
        <p:spPr>
          <a:xfrm>
            <a:off x="0" y="0"/>
            <a:ext cx="9144001" cy="685726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070922" y="2744238"/>
            <a:ext cx="5002155" cy="115175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2996952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Montserrat SemiBold" pitchFamily="2" charset="-52"/>
              </a:rPr>
              <a:t>в </a:t>
            </a:r>
            <a:r>
              <a:rPr lang="ru-RU" sz="3600" dirty="0" smtClean="0">
                <a:latin typeface="Montserrat SemiBold" pitchFamily="2" charset="-52"/>
              </a:rPr>
              <a:t>1972 </a:t>
            </a:r>
            <a:r>
              <a:rPr lang="ru-RU" sz="3600" dirty="0">
                <a:latin typeface="Montserrat SemiBold" pitchFamily="2" charset="-52"/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420385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315" b="247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791546" y="692696"/>
            <a:ext cx="7632848" cy="187220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>
                <a:latin typeface="Montserrat SemiBold" pitchFamily="2" charset="-52"/>
              </a:rPr>
              <a:t>Какие цвета включает флаг города Нижневартовска?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70923" y="2853121"/>
            <a:ext cx="4805334" cy="100792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Montserrat SemiBold" pitchFamily="2" charset="-52"/>
              </a:rPr>
              <a:t>- зеленый, красный, золотой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77685" y="4149080"/>
            <a:ext cx="4805334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latin typeface="Montserrat SemiBold" pitchFamily="2" charset="-52"/>
              </a:rPr>
              <a:t>- белый, золотой, синий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70922" y="5445224"/>
            <a:ext cx="4805336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latin typeface="Montserrat SemiBold" pitchFamily="2" charset="-52"/>
              </a:rPr>
              <a:t>- белый, красный, синий</a:t>
            </a:r>
          </a:p>
        </p:txBody>
      </p:sp>
    </p:spTree>
    <p:extLst>
      <p:ext uri="{BB962C8B-B14F-4D97-AF65-F5344CB8AC3E}">
        <p14:creationId xmlns:p14="http://schemas.microsoft.com/office/powerpoint/2010/main" val="161274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15" b="247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599084" y="2564904"/>
            <a:ext cx="5945832" cy="388843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 smtClean="0">
              <a:latin typeface="Montserrat SemiBold" pitchFamily="2" charset="-52"/>
            </a:endParaRPr>
          </a:p>
          <a:p>
            <a:pPr algn="ctr"/>
            <a:r>
              <a:rPr lang="ru-RU" sz="3200" dirty="0" smtClean="0">
                <a:latin typeface="Montserrat SemiBold" pitchFamily="2" charset="-52"/>
              </a:rPr>
              <a:t>белый</a:t>
            </a:r>
            <a:r>
              <a:rPr lang="ru-RU" sz="3200" dirty="0">
                <a:latin typeface="Montserrat SemiBold" pitchFamily="2" charset="-52"/>
              </a:rPr>
              <a:t>, золотой, </a:t>
            </a:r>
            <a:r>
              <a:rPr lang="ru-RU" sz="3200" dirty="0" smtClean="0">
                <a:latin typeface="Montserrat SemiBold" pitchFamily="2" charset="-52"/>
              </a:rPr>
              <a:t>синий</a:t>
            </a:r>
          </a:p>
          <a:p>
            <a:pPr algn="ctr"/>
            <a:endParaRPr lang="ru-RU" sz="3200" dirty="0" smtClean="0">
              <a:latin typeface="Montserrat SemiBold" pitchFamily="2" charset="-52"/>
            </a:endParaRPr>
          </a:p>
          <a:p>
            <a:pPr algn="ctr"/>
            <a:r>
              <a:rPr lang="ru-RU" dirty="0" smtClean="0">
                <a:latin typeface="Montserrat SemiBold" pitchFamily="2" charset="-52"/>
              </a:rPr>
              <a:t>Синий цвет - </a:t>
            </a:r>
            <a:r>
              <a:rPr lang="ru-RU" dirty="0">
                <a:latin typeface="Montserrat SemiBold" pitchFamily="2" charset="-52"/>
              </a:rPr>
              <a:t>символ красоты, величия, ярко-синее небо, богатые водные ресурсы. </a:t>
            </a:r>
            <a:endParaRPr lang="ru-RU" dirty="0" smtClean="0">
              <a:latin typeface="Montserrat SemiBold" pitchFamily="2" charset="-52"/>
            </a:endParaRPr>
          </a:p>
          <a:p>
            <a:pPr algn="ctr"/>
            <a:endParaRPr lang="ru-RU" dirty="0">
              <a:latin typeface="Montserrat SemiBold" pitchFamily="2" charset="-52"/>
            </a:endParaRPr>
          </a:p>
          <a:p>
            <a:pPr algn="ctr"/>
            <a:r>
              <a:rPr lang="ru-RU" dirty="0" smtClean="0">
                <a:latin typeface="Montserrat SemiBold" pitchFamily="2" charset="-52"/>
              </a:rPr>
              <a:t>Белый </a:t>
            </a:r>
            <a:r>
              <a:rPr lang="ru-RU" dirty="0">
                <a:latin typeface="Montserrat SemiBold" pitchFamily="2" charset="-52"/>
              </a:rPr>
              <a:t>- символ снежных просторов, чистоты и мира. </a:t>
            </a:r>
            <a:endParaRPr lang="ru-RU" dirty="0" smtClean="0">
              <a:latin typeface="Montserrat SemiBold" pitchFamily="2" charset="-52"/>
            </a:endParaRPr>
          </a:p>
          <a:p>
            <a:pPr algn="ctr"/>
            <a:endParaRPr lang="ru-RU" dirty="0">
              <a:latin typeface="Montserrat SemiBold" pitchFamily="2" charset="-52"/>
            </a:endParaRPr>
          </a:p>
          <a:p>
            <a:pPr algn="ctr"/>
            <a:r>
              <a:rPr lang="ru-RU" dirty="0" smtClean="0">
                <a:latin typeface="Montserrat SemiBold" pitchFamily="2" charset="-52"/>
              </a:rPr>
              <a:t>Золотой </a:t>
            </a:r>
            <a:r>
              <a:rPr lang="ru-RU" dirty="0">
                <a:latin typeface="Montserrat SemiBold" pitchFamily="2" charset="-52"/>
              </a:rPr>
              <a:t>– нефтяные богатства и великодушие жителей Нижневартовска.</a:t>
            </a:r>
          </a:p>
          <a:p>
            <a:endParaRPr lang="ru-RU" sz="3200" dirty="0">
              <a:latin typeface="Montserrat SemiBold" pitchFamily="2" charset="-52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577" y="387986"/>
            <a:ext cx="3048845" cy="203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73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725" b="2817"/>
          <a:stretch/>
        </p:blipFill>
        <p:spPr>
          <a:xfrm>
            <a:off x="0" y="0"/>
            <a:ext cx="9166448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791546" y="692696"/>
            <a:ext cx="7632848" cy="187220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>
                <a:latin typeface="Montserrat SemiBold" pitchFamily="2" charset="-52"/>
              </a:rPr>
              <a:t>Что изображено на гербе города Нижневартовска?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70923" y="2853121"/>
            <a:ext cx="4805334" cy="100792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Montserrat SemiBold" pitchFamily="2" charset="-52"/>
              </a:rPr>
              <a:t>- медведь, ёлка и </a:t>
            </a:r>
            <a:r>
              <a:rPr lang="ru-RU" sz="2400" dirty="0" smtClean="0">
                <a:latin typeface="Montserrat SemiBold" pitchFamily="2" charset="-52"/>
              </a:rPr>
              <a:t>рыба</a:t>
            </a:r>
            <a:endParaRPr lang="ru-RU" sz="2400" dirty="0">
              <a:latin typeface="Montserrat SemiBold" pitchFamily="2" charset="-52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77685" y="4149080"/>
            <a:ext cx="4805334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Montserrat SemiBold" pitchFamily="2" charset="-52"/>
              </a:rPr>
              <a:t>- рыба, лягушка и </a:t>
            </a:r>
            <a:r>
              <a:rPr lang="ru-RU" sz="2400" dirty="0" smtClean="0">
                <a:latin typeface="Montserrat SemiBold" pitchFamily="2" charset="-52"/>
              </a:rPr>
              <a:t>река</a:t>
            </a:r>
            <a:endParaRPr lang="ru-RU" sz="2400" dirty="0">
              <a:latin typeface="Montserrat SemiBold" pitchFamily="2" charset="-52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70921" y="5445224"/>
            <a:ext cx="4805336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Montserrat SemiBold" pitchFamily="2" charset="-52"/>
              </a:rPr>
              <a:t>- рыбы, ель и капли </a:t>
            </a:r>
            <a:r>
              <a:rPr lang="ru-RU" sz="2400" dirty="0" smtClean="0">
                <a:latin typeface="Montserrat SemiBold" pitchFamily="2" charset="-52"/>
              </a:rPr>
              <a:t>нефти</a:t>
            </a:r>
            <a:endParaRPr lang="ru-RU" sz="2400" dirty="0">
              <a:latin typeface="Montserrat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36251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725" b="2817"/>
          <a:stretch/>
        </p:blipFill>
        <p:spPr>
          <a:xfrm>
            <a:off x="11630" y="0"/>
            <a:ext cx="913237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672732" y="2492896"/>
            <a:ext cx="5760640" cy="3744416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leksandraC" pitchFamily="50" charset="-52"/>
              </a:rPr>
              <a:t>рыбы</a:t>
            </a:r>
            <a:r>
              <a:rPr lang="ru-RU" sz="3200" dirty="0">
                <a:latin typeface="AleksandraC" pitchFamily="50" charset="-52"/>
              </a:rPr>
              <a:t>, ель и капли </a:t>
            </a:r>
            <a:r>
              <a:rPr lang="ru-RU" sz="3200" dirty="0" smtClean="0">
                <a:latin typeface="AleksandraC" pitchFamily="50" charset="-52"/>
              </a:rPr>
              <a:t>нефти</a:t>
            </a:r>
          </a:p>
          <a:p>
            <a:pPr algn="ctr"/>
            <a:endParaRPr lang="ru-RU" sz="3200" dirty="0" smtClean="0">
              <a:latin typeface="AleksandraC" pitchFamily="50" charset="-52"/>
            </a:endParaRPr>
          </a:p>
          <a:p>
            <a:pPr algn="ctr"/>
            <a:r>
              <a:rPr lang="ru-RU" sz="2000" dirty="0">
                <a:latin typeface="AleksandraC" pitchFamily="50" charset="-52"/>
              </a:rPr>
              <a:t>Три капли нефти - основной вид деятельности человека в регионе. </a:t>
            </a:r>
          </a:p>
          <a:p>
            <a:pPr algn="ctr"/>
            <a:endParaRPr lang="ru-RU" sz="2000" dirty="0" smtClean="0">
              <a:latin typeface="AleksandraC" pitchFamily="50" charset="-52"/>
            </a:endParaRPr>
          </a:p>
          <a:p>
            <a:pPr algn="ctr"/>
            <a:r>
              <a:rPr lang="ru-RU" sz="2000" dirty="0" smtClean="0">
                <a:latin typeface="AleksandraC" pitchFamily="50" charset="-52"/>
              </a:rPr>
              <a:t>Ель </a:t>
            </a:r>
            <a:r>
              <a:rPr lang="ru-RU" sz="2000" dirty="0">
                <a:latin typeface="AleksandraC" pitchFamily="50" charset="-52"/>
              </a:rPr>
              <a:t>- вечнозеленое дерево, символ вечности. </a:t>
            </a:r>
          </a:p>
          <a:p>
            <a:pPr algn="ctr"/>
            <a:endParaRPr lang="ru-RU" sz="2000" dirty="0" smtClean="0">
              <a:latin typeface="AleksandraC" pitchFamily="50" charset="-52"/>
            </a:endParaRPr>
          </a:p>
          <a:p>
            <a:pPr algn="ctr"/>
            <a:r>
              <a:rPr lang="ru-RU" sz="2000" dirty="0" smtClean="0">
                <a:latin typeface="AleksandraC" pitchFamily="50" charset="-52"/>
              </a:rPr>
              <a:t>Рыба </a:t>
            </a:r>
            <a:r>
              <a:rPr lang="ru-RU" sz="2000" dirty="0">
                <a:latin typeface="AleksandraC" pitchFamily="50" charset="-52"/>
              </a:rPr>
              <a:t>– богатство реки Оби</a:t>
            </a:r>
            <a:r>
              <a:rPr lang="ru-RU" sz="2000" dirty="0" smtClean="0">
                <a:latin typeface="AleksandraC" pitchFamily="50" charset="-52"/>
              </a:rPr>
              <a:t>.</a:t>
            </a:r>
            <a:endParaRPr lang="ru-RU" sz="2000" dirty="0">
              <a:latin typeface="AleksandraC" pitchFamily="50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039" y="126863"/>
            <a:ext cx="1820025" cy="236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26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072"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779579" y="116632"/>
            <a:ext cx="7632848" cy="3024336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>
                <a:latin typeface="Montserrat SemiBold" pitchFamily="2" charset="-52"/>
              </a:rPr>
              <a:t>Эту достопримечательность называют визитной карточкой </a:t>
            </a:r>
            <a:r>
              <a:rPr lang="ru-RU" sz="2400" dirty="0" smtClean="0">
                <a:latin typeface="Montserrat SemiBold" pitchFamily="2" charset="-52"/>
              </a:rPr>
              <a:t>Нижневартовска</a:t>
            </a:r>
            <a:r>
              <a:rPr lang="ru-RU" sz="2400" dirty="0">
                <a:latin typeface="Montserrat SemiBold" pitchFamily="2" charset="-52"/>
              </a:rPr>
              <a:t>. </a:t>
            </a:r>
            <a:endParaRPr lang="ru-RU" sz="2400" dirty="0" smtClean="0">
              <a:latin typeface="Montserrat SemiBold" pitchFamily="2" charset="-52"/>
            </a:endParaRPr>
          </a:p>
          <a:p>
            <a:pPr algn="just"/>
            <a:r>
              <a:rPr lang="ru-RU" sz="2400" dirty="0" smtClean="0">
                <a:latin typeface="Montserrat SemiBold" pitchFamily="2" charset="-52"/>
              </a:rPr>
              <a:t>Она посвящена </a:t>
            </a:r>
            <a:r>
              <a:rPr lang="ru-RU" sz="2400" dirty="0">
                <a:latin typeface="Montserrat SemiBold" pitchFamily="2" charset="-52"/>
              </a:rPr>
              <a:t>первопроходцам и находится на пересечении дорог, одна из которых ведет к озеру </a:t>
            </a:r>
            <a:r>
              <a:rPr lang="ru-RU" sz="2400" dirty="0" err="1" smtClean="0">
                <a:latin typeface="Montserrat SemiBold" pitchFamily="2" charset="-52"/>
              </a:rPr>
              <a:t>Самотлор</a:t>
            </a:r>
            <a:r>
              <a:rPr lang="ru-RU" sz="2400" dirty="0" smtClean="0">
                <a:latin typeface="Montserrat SemiBold" pitchFamily="2" charset="-52"/>
              </a:rPr>
              <a:t>. </a:t>
            </a:r>
            <a:endParaRPr lang="ru-RU" sz="2400" dirty="0">
              <a:latin typeface="Montserrat SemiBold" pitchFamily="2" charset="-52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93336" y="3284984"/>
            <a:ext cx="4805334" cy="100792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Montserrat SemiBold" pitchFamily="2" charset="-52"/>
              </a:rPr>
              <a:t> - монумент «Звезды </a:t>
            </a:r>
            <a:r>
              <a:rPr lang="ru-RU" sz="2400" dirty="0" err="1">
                <a:latin typeface="Montserrat SemiBold" pitchFamily="2" charset="-52"/>
              </a:rPr>
              <a:t>нижневартовского</a:t>
            </a:r>
            <a:r>
              <a:rPr lang="ru-RU" sz="2400" dirty="0">
                <a:latin typeface="Montserrat SemiBold" pitchFamily="2" charset="-52"/>
              </a:rPr>
              <a:t> спорта»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69333" y="5589240"/>
            <a:ext cx="4805334" cy="100792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Montserrat SemiBold" pitchFamily="2" charset="-52"/>
              </a:rPr>
              <a:t>- монумент «Флаг города</a:t>
            </a:r>
            <a:r>
              <a:rPr lang="ru-RU" sz="2400" dirty="0" smtClean="0">
                <a:latin typeface="Montserrat SemiBold" pitchFamily="2" charset="-52"/>
              </a:rPr>
              <a:t>»</a:t>
            </a:r>
            <a:endParaRPr lang="ru-RU" sz="2400" dirty="0">
              <a:latin typeface="Montserrat SemiBold" pitchFamily="2" charset="-52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93336" y="4437112"/>
            <a:ext cx="4805334" cy="100792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Montserrat SemiBold" pitchFamily="2" charset="-52"/>
              </a:rPr>
              <a:t>- монумент «Покорителям </a:t>
            </a:r>
            <a:r>
              <a:rPr lang="ru-RU" sz="2400" dirty="0" err="1">
                <a:latin typeface="Montserrat SemiBold" pitchFamily="2" charset="-52"/>
              </a:rPr>
              <a:t>Самотлора</a:t>
            </a:r>
            <a:r>
              <a:rPr lang="ru-RU" sz="2400" dirty="0" smtClean="0">
                <a:latin typeface="Montserrat SemiBold" pitchFamily="2" charset="-52"/>
              </a:rPr>
              <a:t>»</a:t>
            </a:r>
            <a:endParaRPr lang="ru-RU" sz="2400" dirty="0">
              <a:latin typeface="Montserrat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949579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2"/>
          <a:stretch/>
        </p:blipFill>
        <p:spPr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767578" y="4725144"/>
            <a:ext cx="7632848" cy="201622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Montserrat SemiBold" pitchFamily="2" charset="-52"/>
              </a:rPr>
              <a:t>В народе монумент «Покорителям </a:t>
            </a:r>
            <a:r>
              <a:rPr lang="ru-RU" sz="2400" dirty="0" err="1">
                <a:latin typeface="Montserrat SemiBold" pitchFamily="2" charset="-52"/>
              </a:rPr>
              <a:t>Самотлора</a:t>
            </a:r>
            <a:r>
              <a:rPr lang="ru-RU" sz="2400" dirty="0">
                <a:latin typeface="Montserrat SemiBold" pitchFamily="2" charset="-52"/>
              </a:rPr>
              <a:t>» ласково называют </a:t>
            </a:r>
            <a:r>
              <a:rPr lang="ru-RU" sz="2400" dirty="0" smtClean="0">
                <a:latin typeface="Montserrat SemiBold" pitchFamily="2" charset="-52"/>
              </a:rPr>
              <a:t>Алёшей. </a:t>
            </a:r>
          </a:p>
          <a:p>
            <a:pPr algn="ctr"/>
            <a:endParaRPr lang="ru-RU" sz="2400" dirty="0">
              <a:latin typeface="Montserrat SemiBold" pitchFamily="2" charset="-52"/>
            </a:endParaRPr>
          </a:p>
          <a:p>
            <a:pPr algn="ctr"/>
            <a:r>
              <a:rPr lang="ru-RU" sz="2400" dirty="0" smtClean="0">
                <a:latin typeface="Montserrat SemiBold" pitchFamily="2" charset="-52"/>
              </a:rPr>
              <a:t>Прототип - Федор </a:t>
            </a:r>
            <a:r>
              <a:rPr lang="ru-RU" sz="2400" dirty="0" err="1">
                <a:latin typeface="Montserrat SemiBold" pitchFamily="2" charset="-52"/>
              </a:rPr>
              <a:t>Метрусенко</a:t>
            </a:r>
            <a:r>
              <a:rPr lang="ru-RU" sz="2400" dirty="0" smtClean="0">
                <a:latin typeface="Montserrat SemiBold" pitchFamily="2" charset="-52"/>
              </a:rPr>
              <a:t>.</a:t>
            </a:r>
            <a:endParaRPr lang="ru-RU" sz="2400" dirty="0">
              <a:latin typeface="Montserrat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1029581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316</Words>
  <Application>Microsoft Office PowerPoint</Application>
  <PresentationFormat>Экран (4:3)</PresentationFormat>
  <Paragraphs>55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Гатауллина Эсмира Сафаровна</dc:creator>
  <cp:lastModifiedBy>Агунович Раиса Валентиновна</cp:lastModifiedBy>
  <cp:revision>25</cp:revision>
  <dcterms:created xsi:type="dcterms:W3CDTF">2025-01-18T07:25:26Z</dcterms:created>
  <dcterms:modified xsi:type="dcterms:W3CDTF">2025-01-21T04:38:36Z</dcterms:modified>
</cp:coreProperties>
</file>