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  <p:sldMasterId id="2147483684" r:id="rId3"/>
  </p:sldMasterIdLst>
  <p:sldIdLst>
    <p:sldId id="256" r:id="rId4"/>
    <p:sldId id="281" r:id="rId5"/>
    <p:sldId id="276" r:id="rId6"/>
    <p:sldId id="282" r:id="rId7"/>
    <p:sldId id="270" r:id="rId8"/>
    <p:sldId id="283" r:id="rId9"/>
    <p:sldId id="284" r:id="rId10"/>
    <p:sldId id="275" r:id="rId11"/>
    <p:sldId id="285" r:id="rId12"/>
    <p:sldId id="286" r:id="rId13"/>
    <p:sldId id="287" r:id="rId14"/>
    <p:sldId id="288" r:id="rId15"/>
    <p:sldId id="289" r:id="rId16"/>
    <p:sldId id="290" r:id="rId17"/>
    <p:sldId id="291" r:id="rId18"/>
    <p:sldId id="292" r:id="rId19"/>
    <p:sldId id="293" r:id="rId20"/>
    <p:sldId id="294" r:id="rId21"/>
    <p:sldId id="295" r:id="rId22"/>
    <p:sldId id="296" r:id="rId23"/>
    <p:sldId id="297" r:id="rId24"/>
    <p:sldId id="298" r:id="rId25"/>
    <p:sldId id="299" r:id="rId26"/>
    <p:sldId id="300" r:id="rId27"/>
    <p:sldId id="301" r:id="rId28"/>
    <p:sldId id="302" r:id="rId29"/>
    <p:sldId id="277" r:id="rId30"/>
    <p:sldId id="279" r:id="rId31"/>
    <p:sldId id="269" r:id="rId32"/>
    <p:sldId id="257" r:id="rId33"/>
    <p:sldId id="303" r:id="rId3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13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theme" Target="theme/theme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viewProps" Target="viewProp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72629E-3F1A-4725-9C15-1A2431D1F3AC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07.02.2025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BBEAE2-C493-45EA-BA8B-963A0A183A1B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53681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D37639-A085-474B-8F83-9B7F01920062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07.02.2025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55BD79-E3CE-47E0-9FD8-E1507B101F3E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55958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089D28-C8E8-4A5A-B3F6-FB81580D252B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07.02.2025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F80E7A-429F-482D-B536-00457B5F57D6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440376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72FE38-C4CF-4F43-AE3C-93F5B960E69A}" type="datetime1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07.02.2025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22835AB8-3224-4356-AB8D-F7D053583B08}" type="slidenum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053378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Объект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7933D-B4DF-4B20-8C7E-D1ACDB012041}" type="datetime1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07.02.2025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22835AB8-3224-4356-AB8D-F7D053583B08}" type="slidenum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38134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B0B9F7-5B68-4C3B-AA6A-7053FC0CD790}" type="datetime1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07.02.2025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835AB8-3224-4356-AB8D-F7D053583B08}" type="slidenum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377524057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42D1E6-8B29-4437-B78E-3597DD9A32A4}" type="datetime1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07.02.2025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835AB8-3224-4356-AB8D-F7D053583B08}" type="slidenum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81642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Объект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FAAF90-D2C6-4D52-B617-468A55A4A158}" type="datetime1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07.02.2025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22835AB8-3224-4356-AB8D-F7D053583B08}" type="slidenum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445425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38E14-AF05-400B-AA17-FC261F1E8AA6}" type="datetime1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07.02.2025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835AB8-3224-4356-AB8D-F7D053583B08}" type="slidenum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465715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B64194-21DF-4B1C-BDEE-6E9F30B28828}" type="datetime1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07.02.2025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835AB8-3224-4356-AB8D-F7D053583B08}" type="slidenum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243811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F8C29B-5211-4997-B8FB-FE2616CBE200}" type="datetime1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07.02.2025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835AB8-3224-4356-AB8D-F7D053583B08}" type="slidenum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61066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FAE523-161F-410E-BDA3-4B6B421A90B7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07.02.2025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2119C0-2773-4C8A-A3FA-7C69680793C4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689655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DB1B53-E3D6-4954-AF0E-5DC9EF036438}" type="datetime1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07.02.2025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835AB8-3224-4356-AB8D-F7D053583B08}" type="slidenum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304273300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14EAF5-7D17-4568-8D4A-A6CE432BE594}" type="datetime1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07.02.2025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835AB8-3224-4356-AB8D-F7D053583B08}" type="slidenum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789381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AD723C-1ABC-43FA-8313-A44A837BB4F3}" type="datetime1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07.02.2025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835AB8-3224-4356-AB8D-F7D053583B08}" type="slidenum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393640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07.02.2025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Объект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07.02.2025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07.02.2025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Объект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Объект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07.02.2025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07.02.2025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FBAB3B-3C29-4E5C-BDF8-282BB78575D7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07.02.2025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9982E7-9221-4FD0-8B44-DD2B40A81A5A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7841361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Объект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07.02.2025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07.02.2025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7F7C6F-AACB-4138-A30B-B446726D4859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07.02.2025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12464B-2957-41D1-8460-EE1E130EB2F4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50238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8A39F-8CB3-4F54-80FD-1D4E4859E870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07.02.2025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F9ABED-0F85-4F7D-9EF1-67F1E6A30880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50142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C39234-1CEA-47FF-83CE-285E9A82DA98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07.02.2025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178ED1-ABC4-4AB6-8B5A-292B8E9AD342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42714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1CD4F7-CC25-43A8-A419-01D987F76DBD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07.02.2025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0EA388-EC71-40E0-B34E-306BA362B324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72276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A92312-4178-4FB1-B547-076AEB130552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07.02.2025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10891C-E855-4D35-81D6-09DD760649A2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74854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E801C6-46BA-4D8B-8728-E27400C307AC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07.02.2025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5E190D-0455-4098-ADA9-1E4CDA976497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17133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714D7698-BD0B-4AD3-84D4-6DF640B18154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07.02.2025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E4CEE3B2-0FC5-4B72-83DE-5923B55CF814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94520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33FAE0D0-A3FD-4A86-A1A4-AE0552E797EF}" type="datetime1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07.02.2025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22835AB8-3224-4356-AB8D-F7D053583B08}" type="slidenum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37024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hdr="0" ftr="0" dt="0"/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07.02.2025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3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3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3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4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4" descr="Тайга, Сибирь и Европейская часть России - как добраться и что посмотреть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0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3563888" y="7937"/>
            <a:ext cx="468052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FFFF00"/>
                </a:solidFill>
              </a:rPr>
              <a:t>Как богата Сибирь своими природными дарами, </a:t>
            </a:r>
          </a:p>
          <a:p>
            <a:r>
              <a:rPr lang="ru-RU" b="1" dirty="0" smtClean="0">
                <a:solidFill>
                  <a:srgbClr val="FFFF00"/>
                </a:solidFill>
              </a:rPr>
              <a:t>Какой это мощный край!</a:t>
            </a:r>
          </a:p>
          <a:p>
            <a:r>
              <a:rPr lang="ru-RU" b="1" dirty="0" smtClean="0">
                <a:solidFill>
                  <a:srgbClr val="FFFF00"/>
                </a:solidFill>
              </a:rPr>
              <a:t>Нужны еще века; но как только она </a:t>
            </a:r>
          </a:p>
          <a:p>
            <a:r>
              <a:rPr lang="ru-RU" b="1" dirty="0" smtClean="0">
                <a:solidFill>
                  <a:srgbClr val="FFFF00"/>
                </a:solidFill>
              </a:rPr>
              <a:t>будет заселена,</a:t>
            </a:r>
          </a:p>
          <a:p>
            <a:r>
              <a:rPr lang="ru-RU" b="1" dirty="0" smtClean="0">
                <a:solidFill>
                  <a:srgbClr val="FFFF00"/>
                </a:solidFill>
              </a:rPr>
              <a:t>Ей </a:t>
            </a:r>
            <a:r>
              <a:rPr lang="ru-RU" b="1" dirty="0" err="1" smtClean="0">
                <a:solidFill>
                  <a:srgbClr val="FFFF00"/>
                </a:solidFill>
              </a:rPr>
              <a:t>предствит</a:t>
            </a:r>
            <a:r>
              <a:rPr lang="ru-RU" b="1" dirty="0" smtClean="0">
                <a:solidFill>
                  <a:srgbClr val="FFFF00"/>
                </a:solidFill>
              </a:rPr>
              <a:t> сыграть важную роль</a:t>
            </a:r>
          </a:p>
          <a:p>
            <a:r>
              <a:rPr lang="ru-RU" b="1" dirty="0" smtClean="0">
                <a:solidFill>
                  <a:srgbClr val="FFFF00"/>
                </a:solidFill>
              </a:rPr>
              <a:t>В летописях мира.</a:t>
            </a:r>
          </a:p>
          <a:p>
            <a:r>
              <a:rPr lang="ru-RU" b="1" dirty="0" err="1" smtClean="0">
                <a:solidFill>
                  <a:srgbClr val="FFFF00"/>
                </a:solidFill>
              </a:rPr>
              <a:t>А.Радищев</a:t>
            </a:r>
            <a:endParaRPr lang="ru-RU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00590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835AB8-3224-4356-AB8D-F7D053583B08}" type="slidenum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10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907704" y="1484784"/>
            <a:ext cx="5184576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dirty="0" smtClean="0">
                <a:solidFill>
                  <a:schemeClr val="tx2">
                    <a:lumMod val="75000"/>
                  </a:schemeClr>
                </a:solidFill>
              </a:rPr>
              <a:t>Правильный ответ: </a:t>
            </a:r>
          </a:p>
          <a:p>
            <a:pPr algn="ctr"/>
            <a:r>
              <a:rPr lang="ru-RU" sz="6000" dirty="0" smtClean="0">
                <a:solidFill>
                  <a:schemeClr val="tx2">
                    <a:lumMod val="75000"/>
                  </a:schemeClr>
                </a:solidFill>
              </a:rPr>
              <a:t>в пластах</a:t>
            </a:r>
            <a:endParaRPr lang="ru-RU" sz="6000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482001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835AB8-3224-4356-AB8D-F7D053583B08}" type="slidenum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11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683568" y="692696"/>
            <a:ext cx="7704856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4400" b="1" dirty="0" smtClean="0">
                <a:solidFill>
                  <a:srgbClr val="4E3B30">
                    <a:lumMod val="75000"/>
                  </a:srgbClr>
                </a:solidFill>
              </a:rPr>
              <a:t>Кто </a:t>
            </a:r>
            <a:r>
              <a:rPr lang="ru-RU" sz="4400" b="1" dirty="0">
                <a:solidFill>
                  <a:srgbClr val="4E3B30">
                    <a:lumMod val="75000"/>
                  </a:srgbClr>
                </a:solidFill>
              </a:rPr>
              <a:t>первый определяет, где находится нефть? </a:t>
            </a:r>
            <a:endParaRPr lang="ru-RU" sz="4400" dirty="0">
              <a:solidFill>
                <a:srgbClr val="4E3B30">
                  <a:lumMod val="75000"/>
                </a:srgbClr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187624" y="2708920"/>
            <a:ext cx="554461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charset="0"/>
              <a:buChar char="•"/>
            </a:pPr>
            <a:r>
              <a:rPr lang="ru-RU" sz="3600" dirty="0" smtClean="0"/>
              <a:t>Геологи</a:t>
            </a:r>
          </a:p>
          <a:p>
            <a:pPr marL="285750" indent="-285750">
              <a:buFont typeface="Arial" charset="0"/>
              <a:buChar char="•"/>
            </a:pPr>
            <a:r>
              <a:rPr lang="ru-RU" sz="3600" dirty="0" smtClean="0"/>
              <a:t>Экологи</a:t>
            </a:r>
          </a:p>
          <a:p>
            <a:pPr marL="285750" indent="-285750">
              <a:buFont typeface="Arial" charset="0"/>
              <a:buChar char="•"/>
            </a:pPr>
            <a:r>
              <a:rPr lang="ru-RU" sz="3600" dirty="0" smtClean="0"/>
              <a:t>Биологи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310720929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835AB8-3224-4356-AB8D-F7D053583B08}" type="slidenum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12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260356" y="1196752"/>
            <a:ext cx="4572000" cy="2862322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ctr"/>
            <a:r>
              <a:rPr lang="ru-RU" sz="6000" dirty="0">
                <a:solidFill>
                  <a:srgbClr val="4E3B30">
                    <a:lumMod val="75000"/>
                  </a:srgbClr>
                </a:solidFill>
              </a:rPr>
              <a:t>Правильный ответ: </a:t>
            </a:r>
          </a:p>
          <a:p>
            <a:pPr lvl="0" algn="ctr"/>
            <a:r>
              <a:rPr lang="ru-RU" sz="6000" dirty="0" smtClean="0">
                <a:solidFill>
                  <a:srgbClr val="4E3B30">
                    <a:lumMod val="75000"/>
                  </a:srgbClr>
                </a:solidFill>
              </a:rPr>
              <a:t>геологи</a:t>
            </a:r>
            <a:endParaRPr lang="ru-RU" sz="6000" dirty="0">
              <a:solidFill>
                <a:srgbClr val="4E3B30">
                  <a:lumMod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927350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835AB8-3224-4356-AB8D-F7D053583B08}" type="slidenum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13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043608" y="1844824"/>
            <a:ext cx="7416824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4400" b="1" dirty="0">
                <a:solidFill>
                  <a:srgbClr val="4E3B30">
                    <a:lumMod val="75000"/>
                  </a:srgbClr>
                </a:solidFill>
              </a:rPr>
              <a:t>Что устанавливают сначала, нефтяную вышку или качалку? </a:t>
            </a:r>
            <a:endParaRPr lang="ru-RU" sz="4400" dirty="0">
              <a:solidFill>
                <a:srgbClr val="4E3B30">
                  <a:lumMod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675182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835AB8-3224-4356-AB8D-F7D053583B08}" type="slidenum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14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260356" y="1196752"/>
            <a:ext cx="4572000" cy="2862322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ctr"/>
            <a:r>
              <a:rPr lang="ru-RU" sz="6000" dirty="0">
                <a:solidFill>
                  <a:srgbClr val="4E3B30">
                    <a:lumMod val="75000"/>
                  </a:srgbClr>
                </a:solidFill>
              </a:rPr>
              <a:t>Правильный ответ: </a:t>
            </a:r>
          </a:p>
          <a:p>
            <a:pPr lvl="0" algn="ctr"/>
            <a:r>
              <a:rPr lang="ru-RU" sz="6000" smtClean="0">
                <a:solidFill>
                  <a:srgbClr val="4E3B30">
                    <a:lumMod val="75000"/>
                  </a:srgbClr>
                </a:solidFill>
              </a:rPr>
              <a:t>вышку</a:t>
            </a:r>
            <a:endParaRPr lang="ru-RU" sz="6000" dirty="0">
              <a:solidFill>
                <a:srgbClr val="4E3B30">
                  <a:lumMod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973173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835AB8-3224-4356-AB8D-F7D053583B08}" type="slidenum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15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39552" y="692696"/>
            <a:ext cx="8064896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4400" b="1" dirty="0">
                <a:solidFill>
                  <a:srgbClr val="4E3B30">
                    <a:lumMod val="75000"/>
                  </a:srgbClr>
                </a:solidFill>
              </a:rPr>
              <a:t>Когда люди стали использовать нефть в хозяйстве? </a:t>
            </a:r>
            <a:endParaRPr lang="ru-RU" sz="4400" dirty="0">
              <a:solidFill>
                <a:srgbClr val="4E3B30">
                  <a:lumMod val="75000"/>
                </a:srgb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187624" y="2708920"/>
            <a:ext cx="554461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charset="0"/>
              <a:buChar char="•"/>
            </a:pPr>
            <a:r>
              <a:rPr lang="ru-RU" sz="3600" dirty="0" smtClean="0"/>
              <a:t>С 20-х годов</a:t>
            </a:r>
          </a:p>
          <a:p>
            <a:pPr marL="285750" indent="-285750">
              <a:buFont typeface="Arial" charset="0"/>
              <a:buChar char="•"/>
            </a:pPr>
            <a:r>
              <a:rPr lang="ru-RU" sz="3600" dirty="0" smtClean="0"/>
              <a:t>С древнейших времен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114353481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835AB8-3224-4356-AB8D-F7D053583B08}" type="slidenum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16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23528" y="1196752"/>
            <a:ext cx="8496944" cy="45550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6000" dirty="0">
                <a:solidFill>
                  <a:srgbClr val="4E3B30">
                    <a:lumMod val="75000"/>
                  </a:srgbClr>
                </a:solidFill>
              </a:rPr>
              <a:t>Правильный ответ: </a:t>
            </a: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6000" dirty="0">
                <a:latin typeface="Calibri"/>
                <a:ea typeface="Calibri"/>
                <a:cs typeface="Times New Roman"/>
              </a:rPr>
              <a:t> </a:t>
            </a:r>
            <a:r>
              <a:rPr lang="ru-RU" sz="2800" dirty="0">
                <a:latin typeface="Calibri"/>
                <a:ea typeface="Calibri"/>
                <a:cs typeface="Times New Roman"/>
              </a:rPr>
              <a:t>Нефть была известна ещё с древнейших времён, о чём свидетельствуют археологические раскопки. С 6000 года до н. э. нефть и её образования человечество активно использовало в своих нуждах, например, в качестве вяжущего материала в строительстве. </a:t>
            </a:r>
            <a:endParaRPr lang="ru-RU" sz="2800" dirty="0">
              <a:effectLst/>
              <a:latin typeface="Calibri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74274519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835AB8-3224-4356-AB8D-F7D053583B08}" type="slidenum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17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24748" y="836712"/>
            <a:ext cx="8064896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dirty="0"/>
              <a:t>Для чего использовали нефть в древнем Египте? </a:t>
            </a:r>
            <a:endParaRPr lang="ru-RU" sz="4400" dirty="0"/>
          </a:p>
        </p:txBody>
      </p:sp>
      <p:sp>
        <p:nvSpPr>
          <p:cNvPr id="5" name="TextBox 4"/>
          <p:cNvSpPr txBox="1"/>
          <p:nvPr/>
        </p:nvSpPr>
        <p:spPr>
          <a:xfrm>
            <a:off x="1187624" y="2708920"/>
            <a:ext cx="554461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charset="0"/>
              <a:buChar char="•"/>
            </a:pPr>
            <a:r>
              <a:rPr lang="ru-RU" sz="3600" dirty="0" smtClean="0"/>
              <a:t>Для приготовления пищи</a:t>
            </a:r>
          </a:p>
          <a:p>
            <a:pPr marL="285750" indent="-285750">
              <a:buFont typeface="Arial" charset="0"/>
              <a:buChar char="•"/>
            </a:pPr>
            <a:r>
              <a:rPr lang="ru-RU" sz="3600" dirty="0" smtClean="0"/>
              <a:t>Для строительства</a:t>
            </a:r>
          </a:p>
          <a:p>
            <a:pPr marL="285750" indent="-285750">
              <a:buFont typeface="Arial" charset="0"/>
              <a:buChar char="•"/>
            </a:pPr>
            <a:r>
              <a:rPr lang="ru-RU" sz="3600" dirty="0" smtClean="0">
                <a:latin typeface="Calibri"/>
                <a:ea typeface="Calibri"/>
                <a:cs typeface="Times New Roman"/>
              </a:rPr>
              <a:t>Для бальзамирования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391985307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835AB8-3224-4356-AB8D-F7D053583B08}" type="slidenum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18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755576" y="1196752"/>
            <a:ext cx="7416824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6000" dirty="0">
                <a:solidFill>
                  <a:srgbClr val="4E3B30">
                    <a:lumMod val="75000"/>
                  </a:srgbClr>
                </a:solidFill>
              </a:rPr>
              <a:t>Правильный ответ: </a:t>
            </a:r>
          </a:p>
          <a:p>
            <a:pPr lvl="0" algn="ctr"/>
            <a:r>
              <a:rPr lang="ru-RU" sz="4400" dirty="0">
                <a:latin typeface="Calibri"/>
                <a:ea typeface="Calibri"/>
                <a:cs typeface="Times New Roman"/>
              </a:rPr>
              <a:t>В Древнем Египте нефть использовали для бальзамирования умерших.</a:t>
            </a:r>
            <a:endParaRPr lang="ru-RU" sz="4400" dirty="0">
              <a:solidFill>
                <a:srgbClr val="4E3B30">
                  <a:lumMod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843381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835AB8-3224-4356-AB8D-F7D053583B08}" type="slidenum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19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39552" y="980728"/>
            <a:ext cx="8064896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dirty="0"/>
              <a:t>Какое вещество является основным компонентом нефти?</a:t>
            </a:r>
            <a:r>
              <a:rPr lang="ru-RU" sz="4400" dirty="0"/>
              <a:t> 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187624" y="2708920"/>
            <a:ext cx="554461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charset="0"/>
              <a:buChar char="•"/>
            </a:pPr>
            <a:r>
              <a:rPr lang="ru-RU" sz="3600" dirty="0" smtClean="0"/>
              <a:t>Водород</a:t>
            </a:r>
          </a:p>
          <a:p>
            <a:pPr marL="285750" indent="-285750">
              <a:buFont typeface="Arial" charset="0"/>
              <a:buChar char="•"/>
            </a:pPr>
            <a:r>
              <a:rPr lang="ru-RU" sz="3600" dirty="0" smtClean="0"/>
              <a:t>Кислород</a:t>
            </a:r>
          </a:p>
          <a:p>
            <a:pPr marL="285750" indent="-285750">
              <a:buFont typeface="Arial" charset="0"/>
              <a:buChar char="•"/>
            </a:pPr>
            <a:r>
              <a:rPr lang="ru-RU" sz="3600" dirty="0" smtClean="0">
                <a:latin typeface="Calibri"/>
                <a:ea typeface="Calibri"/>
                <a:cs typeface="Times New Roman"/>
              </a:rPr>
              <a:t>Углерод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120318106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 smtClean="0"/>
          </a:p>
          <a:p>
            <a:endParaRPr lang="ru-RU" dirty="0"/>
          </a:p>
        </p:txBody>
      </p:sp>
      <p:pic>
        <p:nvPicPr>
          <p:cNvPr id="1026" name="Picture 2" descr="И. М. Губкин в 1937 году &#10;Фото: https://vk.cc/cr3Fpj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29841"/>
            <a:ext cx="5032456" cy="67099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939940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835AB8-3224-4356-AB8D-F7D053583B08}" type="slidenum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20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07504" y="1196752"/>
            <a:ext cx="8496944" cy="43396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6000" dirty="0">
                <a:solidFill>
                  <a:srgbClr val="4E3B30">
                    <a:lumMod val="75000"/>
                  </a:srgbClr>
                </a:solidFill>
              </a:rPr>
              <a:t>Правильный ответ: </a:t>
            </a:r>
          </a:p>
          <a:p>
            <a:pPr algn="ctr"/>
            <a:r>
              <a:rPr lang="ru-RU" sz="3600" dirty="0"/>
              <a:t>По химическому составу нефть очень похожа на каменный уголь — в нем тоже основным составляющим компонентом является углерод. Строго говоря, нефть, будучи жидкой, всё равно является минералом. </a:t>
            </a:r>
          </a:p>
        </p:txBody>
      </p:sp>
    </p:spTree>
    <p:extLst>
      <p:ext uri="{BB962C8B-B14F-4D97-AF65-F5344CB8AC3E}">
        <p14:creationId xmlns:p14="http://schemas.microsoft.com/office/powerpoint/2010/main" val="123243376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835AB8-3224-4356-AB8D-F7D053583B08}" type="slidenum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21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39552" y="836712"/>
            <a:ext cx="806489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dirty="0">
                <a:solidFill>
                  <a:schemeClr val="tx2">
                    <a:lumMod val="75000"/>
                  </a:schemeClr>
                </a:solidFill>
              </a:rPr>
              <a:t>На какой глубине находится максимальное число залежей нефти? </a:t>
            </a:r>
            <a:endParaRPr lang="ru-RU" sz="44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115616" y="2741719"/>
            <a:ext cx="554461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charset="0"/>
              <a:buChar char="•"/>
            </a:pPr>
            <a:r>
              <a:rPr lang="ru-RU" sz="3600" dirty="0" smtClean="0"/>
              <a:t>7-8 км</a:t>
            </a:r>
          </a:p>
          <a:p>
            <a:pPr marL="285750" indent="-285750">
              <a:buFont typeface="Arial" charset="0"/>
              <a:buChar char="•"/>
            </a:pPr>
            <a:r>
              <a:rPr lang="ru-RU" sz="3600" dirty="0" smtClean="0">
                <a:latin typeface="Calibri"/>
                <a:ea typeface="Calibri"/>
                <a:cs typeface="Times New Roman"/>
              </a:rPr>
              <a:t>1-3 км</a:t>
            </a:r>
          </a:p>
          <a:p>
            <a:pPr marL="285750" indent="-285750">
              <a:buFont typeface="Arial" charset="0"/>
              <a:buChar char="•"/>
            </a:pPr>
            <a:r>
              <a:rPr lang="ru-RU" sz="3600" dirty="0" smtClean="0">
                <a:latin typeface="Calibri"/>
                <a:cs typeface="Times New Roman"/>
              </a:rPr>
              <a:t>15 км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86311584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835AB8-3224-4356-AB8D-F7D053583B08}" type="slidenum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22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67544" y="1196752"/>
            <a:ext cx="8208912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6000" dirty="0">
                <a:solidFill>
                  <a:srgbClr val="4E3B30">
                    <a:lumMod val="75000"/>
                  </a:srgbClr>
                </a:solidFill>
              </a:rPr>
              <a:t>Правильный ответ: </a:t>
            </a:r>
          </a:p>
          <a:p>
            <a:pPr algn="ctr"/>
            <a:r>
              <a:rPr lang="ru-RU" sz="4400" dirty="0"/>
              <a:t>Нефть располагается на глубинах от десятков метров до 5-6 километров. Но максимальное число залежей нефти встречается на глубине 1-3 километров. </a:t>
            </a:r>
          </a:p>
        </p:txBody>
      </p:sp>
    </p:spTree>
    <p:extLst>
      <p:ext uri="{BB962C8B-B14F-4D97-AF65-F5344CB8AC3E}">
        <p14:creationId xmlns:p14="http://schemas.microsoft.com/office/powerpoint/2010/main" val="404066364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835AB8-3224-4356-AB8D-F7D053583B08}" type="slidenum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23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45466" y="908720"/>
            <a:ext cx="806489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dirty="0">
                <a:solidFill>
                  <a:schemeClr val="tx2">
                    <a:lumMod val="75000"/>
                  </a:schemeClr>
                </a:solidFill>
              </a:rPr>
              <a:t>Сколько необходимо нефти, чтобы испортить 100 литров чистой питьевой воды? </a:t>
            </a:r>
            <a:endParaRPr lang="ru-RU" sz="44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140274" y="3284984"/>
            <a:ext cx="554461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charset="0"/>
              <a:buChar char="•"/>
            </a:pPr>
            <a:r>
              <a:rPr lang="ru-RU" sz="3600" dirty="0" smtClean="0"/>
              <a:t>1 литр</a:t>
            </a:r>
          </a:p>
          <a:p>
            <a:pPr marL="285750" indent="-285750">
              <a:buFont typeface="Arial" charset="0"/>
              <a:buChar char="•"/>
            </a:pPr>
            <a:r>
              <a:rPr lang="ru-RU" sz="3600" dirty="0" smtClean="0">
                <a:latin typeface="Calibri"/>
                <a:ea typeface="Calibri"/>
                <a:cs typeface="Times New Roman"/>
              </a:rPr>
              <a:t>4 капли</a:t>
            </a:r>
          </a:p>
          <a:p>
            <a:pPr marL="285750" indent="-285750">
              <a:buFont typeface="Arial" charset="0"/>
              <a:buChar char="•"/>
            </a:pPr>
            <a:r>
              <a:rPr lang="ru-RU" sz="3600" dirty="0" smtClean="0">
                <a:latin typeface="Calibri"/>
                <a:cs typeface="Times New Roman"/>
              </a:rPr>
              <a:t>100 капель</a:t>
            </a:r>
            <a:endParaRPr lang="ru-RU" sz="3600" dirty="0"/>
          </a:p>
        </p:txBody>
      </p:sp>
      <p:sp>
        <p:nvSpPr>
          <p:cNvPr id="6" name="TextBox 5"/>
          <p:cNvSpPr txBox="1"/>
          <p:nvPr/>
        </p:nvSpPr>
        <p:spPr>
          <a:xfrm>
            <a:off x="1138292" y="3284984"/>
            <a:ext cx="554461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charset="0"/>
              <a:buChar char="•"/>
            </a:pPr>
            <a:r>
              <a:rPr lang="ru-RU" sz="3600" dirty="0" smtClean="0"/>
              <a:t>1 литр</a:t>
            </a:r>
          </a:p>
          <a:p>
            <a:pPr marL="285750" indent="-285750">
              <a:buFont typeface="Arial" charset="0"/>
              <a:buChar char="•"/>
            </a:pPr>
            <a:r>
              <a:rPr lang="ru-RU" sz="3600" dirty="0" smtClean="0">
                <a:latin typeface="Calibri"/>
                <a:ea typeface="Calibri"/>
                <a:cs typeface="Times New Roman"/>
              </a:rPr>
              <a:t>4 капли</a:t>
            </a:r>
          </a:p>
          <a:p>
            <a:pPr marL="285750" indent="-285750">
              <a:buFont typeface="Arial" charset="0"/>
              <a:buChar char="•"/>
            </a:pPr>
            <a:r>
              <a:rPr lang="ru-RU" sz="3600" dirty="0" smtClean="0">
                <a:latin typeface="Calibri"/>
                <a:cs typeface="Times New Roman"/>
              </a:rPr>
              <a:t>100 капель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137483823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835AB8-3224-4356-AB8D-F7D053583B08}" type="slidenum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24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67544" y="1628800"/>
            <a:ext cx="8208912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6000" dirty="0">
                <a:solidFill>
                  <a:srgbClr val="4E3B30">
                    <a:lumMod val="75000"/>
                  </a:srgbClr>
                </a:solidFill>
              </a:rPr>
              <a:t>Правильный ответ: </a:t>
            </a:r>
          </a:p>
          <a:p>
            <a:pPr algn="ctr"/>
            <a:r>
              <a:rPr lang="ru-RU" sz="4400" dirty="0"/>
              <a:t>4-х капель нефти достаточно, чтобы испортить 100 литров чистой питьевой воды. </a:t>
            </a:r>
          </a:p>
        </p:txBody>
      </p:sp>
    </p:spTree>
    <p:extLst>
      <p:ext uri="{BB962C8B-B14F-4D97-AF65-F5344CB8AC3E}">
        <p14:creationId xmlns:p14="http://schemas.microsoft.com/office/powerpoint/2010/main" val="217865283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835AB8-3224-4356-AB8D-F7D053583B08}" type="slidenum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25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39552" y="836712"/>
            <a:ext cx="806489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dirty="0">
                <a:solidFill>
                  <a:schemeClr val="tx2">
                    <a:lumMod val="75000"/>
                  </a:schemeClr>
                </a:solidFill>
              </a:rPr>
              <a:t>Кто предложил использовать трубопровод для перекачки нефти? 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043608" y="3284984"/>
            <a:ext cx="554461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charset="0"/>
              <a:buChar char="•"/>
            </a:pPr>
            <a:r>
              <a:rPr lang="ru-RU" sz="3600" dirty="0" smtClean="0"/>
              <a:t>В.И. Вернадский</a:t>
            </a:r>
            <a:endParaRPr lang="ru-RU" sz="3600" dirty="0" smtClean="0"/>
          </a:p>
          <a:p>
            <a:pPr marL="285750" indent="-285750">
              <a:buFont typeface="Arial" charset="0"/>
              <a:buChar char="•"/>
            </a:pPr>
            <a:r>
              <a:rPr lang="ru-RU" sz="3600" dirty="0" smtClean="0">
                <a:ea typeface="Calibri"/>
                <a:cs typeface="Times New Roman"/>
              </a:rPr>
              <a:t>Н.М. Карамзин</a:t>
            </a:r>
            <a:endParaRPr lang="ru-RU" sz="3600" dirty="0" smtClean="0">
              <a:ea typeface="Calibri"/>
              <a:cs typeface="Times New Roman"/>
            </a:endParaRPr>
          </a:p>
          <a:p>
            <a:pPr marL="285750" indent="-285750">
              <a:buFont typeface="Arial" charset="0"/>
              <a:buChar char="•"/>
            </a:pPr>
            <a:r>
              <a:rPr lang="ru-RU" sz="3600" dirty="0" smtClean="0">
                <a:cs typeface="Times New Roman"/>
              </a:rPr>
              <a:t>Д.И. Менделеев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410594980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835AB8-3224-4356-AB8D-F7D053583B08}" type="slidenum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26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67544" y="1628800"/>
            <a:ext cx="8208912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6000" dirty="0">
                <a:solidFill>
                  <a:srgbClr val="4E3B30">
                    <a:lumMod val="75000"/>
                  </a:srgbClr>
                </a:solidFill>
              </a:rPr>
              <a:t>Правильный ответ: </a:t>
            </a:r>
          </a:p>
          <a:p>
            <a:pPr algn="ctr"/>
            <a:r>
              <a:rPr lang="ru-RU" sz="4400" dirty="0"/>
              <a:t>Идею использования трубопровода для перекачки нефти (нефтепровод) впервые предложил знаменитый русский учёный Дмитрий Менделеев ещё в 1863 году. </a:t>
            </a:r>
          </a:p>
        </p:txBody>
      </p:sp>
    </p:spTree>
    <p:extLst>
      <p:ext uri="{BB962C8B-B14F-4D97-AF65-F5344CB8AC3E}">
        <p14:creationId xmlns:p14="http://schemas.microsoft.com/office/powerpoint/2010/main" val="98948134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7410" name="Picture 2" descr="C:\Users\KorshunovaIG\Desktop\1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4362" y="1"/>
            <a:ext cx="919836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835AB8-3224-4356-AB8D-F7D053583B08}" type="slidenum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27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18489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 descr="C:\Users\KorshunovaIG\Desktop\фото Нижневартовска\60-е годы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60" y="5096"/>
            <a:ext cx="9132140" cy="68529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835AB8-3224-4356-AB8D-F7D053583B08}" type="slidenum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28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807028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https://avatars.mds.yandex.net/get-zen_doc/1245815/pub_5bfce25796251700ab8a6bc7_5bfce423074c3900aa0ec12b/scale_120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6055647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C:\Users\KorshunovaIG\Desktop\фото Нижневартовска\scale_1200 (1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835AB8-3224-4356-AB8D-F7D053583B08}" type="slidenum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3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65067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346" y="188640"/>
            <a:ext cx="9160201" cy="6480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23214633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PolishyukOV\Desktop\c293c65653db79bd5ac618b7859bbeb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973500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Picture background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2" y="5728"/>
            <a:ext cx="9180512" cy="6852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76890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\\fps01\Workdata\01-Абонемент\квест ко дню города\2986-229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75486"/>
            <a:ext cx="5808662" cy="66384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369617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332656"/>
            <a:ext cx="7719142" cy="60486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958151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81354"/>
            <a:ext cx="9108504" cy="65159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0728402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C:\Users\KorshunovaIG\Desktop\фото Нижневартовска\Фонтан нефти на Самотлоре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0405"/>
            <a:ext cx="9144000" cy="68784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835AB8-3224-4356-AB8D-F7D053583B08}" type="slidenum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8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62143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835AB8-3224-4356-AB8D-F7D053583B08}" type="slidenum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9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95536" y="908720"/>
            <a:ext cx="8402365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400" b="1" dirty="0" smtClean="0">
                <a:solidFill>
                  <a:schemeClr val="tx2">
                    <a:lumMod val="75000"/>
                  </a:schemeClr>
                </a:solidFill>
              </a:rPr>
              <a:t>Где </a:t>
            </a:r>
            <a:r>
              <a:rPr lang="ru-RU" sz="4400" b="1" dirty="0">
                <a:solidFill>
                  <a:schemeClr val="tx2">
                    <a:lumMod val="75000"/>
                  </a:schemeClr>
                </a:solidFill>
              </a:rPr>
              <a:t>находится нефть под землей?</a:t>
            </a:r>
            <a:r>
              <a:rPr lang="ru-RU" sz="4400" dirty="0">
                <a:solidFill>
                  <a:schemeClr val="tx2">
                    <a:lumMod val="75000"/>
                  </a:schemeClr>
                </a:solidFill>
              </a:rPr>
              <a:t> 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020913" y="2240619"/>
            <a:ext cx="597666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>
              <a:buFont typeface="Arial" charset="0"/>
              <a:buChar char="•"/>
            </a:pPr>
            <a:r>
              <a:rPr lang="ru-RU" sz="3600" dirty="0" smtClean="0"/>
              <a:t>В подземных озерах</a:t>
            </a:r>
          </a:p>
          <a:p>
            <a:pPr marL="571500" indent="-571500">
              <a:buFont typeface="Arial" charset="0"/>
              <a:buChar char="•"/>
            </a:pPr>
            <a:r>
              <a:rPr lang="ru-RU" sz="3600" dirty="0" smtClean="0"/>
              <a:t>В </a:t>
            </a:r>
            <a:r>
              <a:rPr lang="ru-RU" sz="3600" dirty="0"/>
              <a:t>пластах</a:t>
            </a:r>
          </a:p>
          <a:p>
            <a:pPr marL="571500" indent="-571500">
              <a:buFont typeface="Arial" charset="0"/>
              <a:buChar char="•"/>
            </a:pPr>
            <a:r>
              <a:rPr lang="ru-RU" sz="3600" dirty="0" smtClean="0"/>
              <a:t>В тектонических плитах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1826056379"/>
      </p:ext>
    </p:extLst>
  </p:cSld>
  <p:clrMapOvr>
    <a:masterClrMapping/>
  </p:clrMapOvr>
</p:sld>
</file>

<file path=ppt/theme/_rels/them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_rels/them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image" Target="../media/image3.jpeg"/></Relationships>
</file>

<file path=ppt/theme/theme1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Бумажн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735</TotalTime>
  <Words>355</Words>
  <Application>Microsoft Office PowerPoint</Application>
  <PresentationFormat>Экран (4:3)</PresentationFormat>
  <Paragraphs>82</Paragraphs>
  <Slides>31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3</vt:i4>
      </vt:variant>
      <vt:variant>
        <vt:lpstr>Заголовки слайдов</vt:lpstr>
      </vt:variant>
      <vt:variant>
        <vt:i4>31</vt:i4>
      </vt:variant>
    </vt:vector>
  </HeadingPairs>
  <TitlesOfParts>
    <vt:vector size="34" baseType="lpstr">
      <vt:lpstr>1_Тема Office</vt:lpstr>
      <vt:lpstr>Трек</vt:lpstr>
      <vt:lpstr>Бумажная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Полищук Ольга Владимировна</dc:creator>
  <cp:lastModifiedBy>Полищук Ольга Владимировна</cp:lastModifiedBy>
  <cp:revision>19</cp:revision>
  <dcterms:created xsi:type="dcterms:W3CDTF">2024-10-12T06:53:22Z</dcterms:created>
  <dcterms:modified xsi:type="dcterms:W3CDTF">2025-02-07T04:07:08Z</dcterms:modified>
</cp:coreProperties>
</file>