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73" r:id="rId4"/>
    <p:sldId id="274" r:id="rId5"/>
    <p:sldId id="276" r:id="rId6"/>
    <p:sldId id="275" r:id="rId7"/>
    <p:sldId id="292" r:id="rId8"/>
    <p:sldId id="295" r:id="rId9"/>
    <p:sldId id="296" r:id="rId10"/>
    <p:sldId id="293" r:id="rId11"/>
    <p:sldId id="297" r:id="rId12"/>
    <p:sldId id="285" r:id="rId13"/>
    <p:sldId id="264" r:id="rId14"/>
    <p:sldId id="265" r:id="rId15"/>
    <p:sldId id="286" r:id="rId16"/>
    <p:sldId id="282" r:id="rId17"/>
    <p:sldId id="280" r:id="rId18"/>
    <p:sldId id="289" r:id="rId19"/>
    <p:sldId id="281" r:id="rId20"/>
    <p:sldId id="283" r:id="rId21"/>
    <p:sldId id="29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>
      <p:cViewPr varScale="1">
        <p:scale>
          <a:sx n="86" d="100"/>
          <a:sy n="86" d="100"/>
        </p:scale>
        <p:origin x="96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75"/>
              </a:lnSpc>
            </a:pPr>
            <a:fld id="{81D60167-4931-47E6-BA6A-407CBD079E47}" type="slidenum">
              <a:rPr spc="-25" dirty="0"/>
              <a:pPr marL="38100">
                <a:lnSpc>
                  <a:spcPts val="1875"/>
                </a:lnSpc>
              </a:pPr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288451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8351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Когда речь заходит об освоении </a:t>
            </a:r>
            <a:r>
              <a:rPr lang="ru-RU" sz="2400" b="1" dirty="0" err="1"/>
              <a:t>Самотлора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очень </a:t>
            </a:r>
            <a:r>
              <a:rPr lang="ru-RU" sz="2400" b="1" dirty="0"/>
              <a:t>много говорится о нефтяниках-первопроходцах,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их </a:t>
            </a:r>
            <a:r>
              <a:rPr lang="ru-RU" sz="2400" b="1" dirty="0"/>
              <a:t>подвиге и огромном вкладе в развитие отрасли. Незаслуженно мало при этом уделяется внимания строителям – людям, которые в кратчайшие сроки создавали основные производственные фонды </a:t>
            </a:r>
            <a:r>
              <a:rPr lang="ru-RU" sz="2400" b="1" dirty="0" smtClean="0"/>
              <a:t>нефтедобычи</a:t>
            </a:r>
            <a:endParaRPr lang="ru-RU" sz="2400" b="1" dirty="0"/>
          </a:p>
        </p:txBody>
      </p:sp>
      <p:pic>
        <p:nvPicPr>
          <p:cNvPr id="10242" name="Picture 2" descr="https://img.playbuzz.com/image/upload/ar_1.3333333333333333,c_crop/q_auto:good,f_auto,fl_lossy,w_640,c_limit,dpr_1/v1548064790/o9hvjtfw9ike9q5zlcb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31"/>
          <a:stretch/>
        </p:blipFill>
        <p:spPr bwMode="auto">
          <a:xfrm>
            <a:off x="1180067" y="2780928"/>
            <a:ext cx="7028282" cy="3912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альс Самотлор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512" end="171131.16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05088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8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08520" y="52292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В 2004 году его именем названа улица 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в г. Нижневартовске.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663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В 1964 году первопроходец Григорий </a:t>
            </a:r>
            <a:r>
              <a:rPr lang="ru-RU" sz="3600" b="1" dirty="0" err="1" smtClean="0"/>
              <a:t>Пикман</a:t>
            </a:r>
            <a:r>
              <a:rPr lang="ru-RU" sz="3600" b="1" dirty="0" smtClean="0"/>
              <a:t> высадил свой первый десант. </a:t>
            </a:r>
          </a:p>
        </p:txBody>
      </p:sp>
      <p:pic>
        <p:nvPicPr>
          <p:cNvPr id="2050" name="Picture 2" descr="https://pp.userapi.com/c413117/v413117935/8de1/xJ5bHhadw5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174" y="3324278"/>
            <a:ext cx="4276779" cy="323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4.0 *МегионСтройГаз 50+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155" y="1573899"/>
            <a:ext cx="1988796" cy="280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304" y="1663875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/>
              <a:t>Он сказал: «Здесь будет город, здесь саду цвести, когда на свете есть такие люди»</a:t>
            </a:r>
          </a:p>
        </p:txBody>
      </p:sp>
    </p:spTree>
    <p:extLst>
      <p:ext uri="{BB962C8B-B14F-4D97-AF65-F5344CB8AC3E}">
        <p14:creationId xmlns:p14="http://schemas.microsoft.com/office/powerpoint/2010/main" val="20983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ТВОРЧЕСКОЕ</a:t>
            </a:r>
          </a:p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1" name="Picture 5" descr="Дом для семьи LEGO DUPLO 9091 купить в интернет-магазине в Москв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095" y="2496964"/>
            <a:ext cx="4685802" cy="4338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Эдуард Хиль - Смелость строит город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388" y="3907979"/>
            <a:ext cx="55132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 1969 году в посёлок </a:t>
            </a:r>
            <a:r>
              <a:rPr lang="ru-RU" sz="2400" b="1" dirty="0" err="1" smtClean="0"/>
              <a:t>Нижневартовский</a:t>
            </a:r>
            <a:r>
              <a:rPr lang="ru-RU" sz="2400" b="1" dirty="0" smtClean="0"/>
              <a:t> приехал Евгений Иванович Куропаткин и возглавил «строительный десант», позже переименованный в «</a:t>
            </a:r>
            <a:r>
              <a:rPr lang="ru-RU" sz="2400" b="1" dirty="0" err="1" smtClean="0"/>
              <a:t>Нижневартовскстройдеталь</a:t>
            </a:r>
            <a:r>
              <a:rPr lang="ru-RU" sz="2400" b="1" dirty="0" smtClean="0"/>
              <a:t>». </a:t>
            </a:r>
          </a:p>
        </p:txBody>
      </p:sp>
      <p:pic>
        <p:nvPicPr>
          <p:cNvPr id="7170" name="Picture 2" descr="Памятник Е.И.Куропаткину - Изображение Памятный монумент Е.И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64" y="188640"/>
            <a:ext cx="5238750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61174" y="4941168"/>
            <a:ext cx="341867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Евгений Иванович Куропаткин </a:t>
            </a:r>
            <a:r>
              <a:rPr lang="ru-RU" sz="2000" b="1" dirty="0" smtClean="0">
                <a:solidFill>
                  <a:srgbClr val="C00000"/>
                </a:solidFill>
              </a:rPr>
              <a:t>– почётный </a:t>
            </a:r>
            <a:r>
              <a:rPr lang="ru-RU" sz="2000" b="1" dirty="0">
                <a:solidFill>
                  <a:srgbClr val="C00000"/>
                </a:solidFill>
              </a:rPr>
              <a:t>строитель Российской Федерации и почётный гражданин Нижневартовска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ulgakovaMS\Desktop\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174" y="202586"/>
            <a:ext cx="3011785" cy="4508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23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332656"/>
            <a:ext cx="856895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-apple-system"/>
                <a:cs typeface="Arial" pitchFamily="34" charset="0"/>
              </a:rPr>
              <a:t>Первые шестнадцатиэтажные дома в Нижневартовске появились в 1981 году. Первую построили рядом с кинотеатром «Мир», вторую – напротив техникума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Picture 2" descr="https://sun9-37.userapi.com/impg/hQwqk4vQP5vuxj02LDnB1iVvjCoqpTkHTieSwg/g-brqwAEii0.jpg?size=864x1080&amp;quality=96&amp;sign=5dcc66470970e54bfb8dfecef97fde2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152" y="1834444"/>
            <a:ext cx="3765688" cy="4707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52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un9-23.userapi.com/impg/2VPh1jw4-RnqLRC9hY3Gwx86z1jTUIhwsWrNxQ/P2Ut4x2Z5q8.jpg?size=705x882&amp;quality=96&amp;sign=85f4724a9da3dda39f20d327b67d8f68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7" b="19807"/>
          <a:stretch/>
        </p:blipFill>
        <p:spPr bwMode="auto">
          <a:xfrm>
            <a:off x="1962423" y="2780928"/>
            <a:ext cx="5056514" cy="3813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62259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0000"/>
                </a:solidFill>
                <a:cs typeface="Arial" pitchFamily="34" charset="0"/>
              </a:rPr>
              <a:t>На этой фотографии те</a:t>
            </a:r>
            <a:r>
              <a:rPr lang="ru-RU" altLang="ru-RU" sz="2400" b="1" dirty="0">
                <a:solidFill>
                  <a:srgbClr val="000000"/>
                </a:solidFill>
                <a:cs typeface="Arial" pitchFamily="34" charset="0"/>
              </a:rPr>
              <a:t>, кто принимал непосредственное участие в строительстве «высокого» Нижневартовска.</a:t>
            </a:r>
            <a:r>
              <a:rPr lang="ru-RU" altLang="ru-RU" sz="2400" b="1" dirty="0">
                <a:cs typeface="Arial" pitchFamily="34" charset="0"/>
              </a:rPr>
              <a:t/>
            </a:r>
            <a:br>
              <a:rPr lang="ru-RU" altLang="ru-RU" sz="2400" b="1" dirty="0">
                <a:cs typeface="Arial" pitchFamily="34" charset="0"/>
              </a:rPr>
            </a:br>
            <a:r>
              <a:rPr lang="ru-RU" altLang="ru-RU" sz="2400" b="1" dirty="0">
                <a:solidFill>
                  <a:srgbClr val="C00000"/>
                </a:solidFill>
                <a:cs typeface="Arial" pitchFamily="34" charset="0"/>
              </a:rPr>
              <a:t>Мороз В.И. </a:t>
            </a:r>
            <a:r>
              <a:rPr lang="ru-RU" altLang="ru-RU" sz="2400" b="1" dirty="0">
                <a:solidFill>
                  <a:srgbClr val="000000"/>
                </a:solidFill>
                <a:cs typeface="Arial" pitchFamily="34" charset="0"/>
              </a:rPr>
              <a:t>(справа), бригадир комплексной бригады Главмосстроя, и монтажник </a:t>
            </a:r>
            <a:r>
              <a:rPr lang="ru-RU" altLang="ru-RU" sz="2400" b="1" dirty="0">
                <a:solidFill>
                  <a:srgbClr val="C00000"/>
                </a:solidFill>
                <a:cs typeface="Arial" pitchFamily="34" charset="0"/>
              </a:rPr>
              <a:t>Слепцов В.А.</a:t>
            </a:r>
            <a:r>
              <a:rPr lang="ru-RU" altLang="ru-RU" sz="2400" b="1" dirty="0" smtClean="0">
                <a:solidFill>
                  <a:srgbClr val="000000"/>
                </a:solidFill>
                <a:cs typeface="Arial" pitchFamily="34" charset="0"/>
              </a:rPr>
              <a:t>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0000"/>
                </a:solidFill>
                <a:cs typeface="Arial" pitchFamily="34" charset="0"/>
              </a:rPr>
              <a:t>добившиеся </a:t>
            </a:r>
            <a:r>
              <a:rPr lang="ru-RU" altLang="ru-RU" sz="2400" b="1" dirty="0">
                <a:solidFill>
                  <a:srgbClr val="000000"/>
                </a:solidFill>
                <a:cs typeface="Arial" pitchFamily="34" charset="0"/>
              </a:rPr>
              <a:t>высоких показателей в работе на строительстве </a:t>
            </a:r>
            <a:endParaRPr lang="ru-RU" altLang="ru-RU" sz="2400" b="1" dirty="0" smtClean="0">
              <a:solidFill>
                <a:srgbClr val="000000"/>
              </a:solidFill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0000"/>
                </a:solidFill>
                <a:cs typeface="Arial" pitchFamily="34" charset="0"/>
              </a:rPr>
              <a:t>16-этажных </a:t>
            </a:r>
            <a:r>
              <a:rPr lang="ru-RU" altLang="ru-RU" sz="2400" b="1" dirty="0">
                <a:solidFill>
                  <a:srgbClr val="000000"/>
                </a:solidFill>
                <a:cs typeface="Arial" pitchFamily="34" charset="0"/>
              </a:rPr>
              <a:t>домов </a:t>
            </a:r>
            <a:r>
              <a:rPr lang="ru-RU" altLang="ru-RU" sz="2400" b="1" dirty="0" smtClean="0">
                <a:solidFill>
                  <a:srgbClr val="000000"/>
                </a:solidFill>
                <a:cs typeface="Arial" pitchFamily="34" charset="0"/>
              </a:rPr>
              <a:t>в </a:t>
            </a:r>
            <a:r>
              <a:rPr lang="ru-RU" altLang="ru-RU" sz="2400" b="1" dirty="0">
                <a:solidFill>
                  <a:srgbClr val="000000"/>
                </a:solidFill>
                <a:cs typeface="Arial" pitchFamily="34" charset="0"/>
              </a:rPr>
              <a:t>г. </a:t>
            </a:r>
            <a:r>
              <a:rPr lang="ru-RU" altLang="ru-RU" sz="2400" b="1" dirty="0" smtClean="0">
                <a:solidFill>
                  <a:srgbClr val="000000"/>
                </a:solidFill>
                <a:cs typeface="Arial" pitchFamily="34" charset="0"/>
              </a:rPr>
              <a:t>Нижневартовске</a:t>
            </a:r>
            <a:r>
              <a:rPr lang="ru-RU" altLang="ru-RU" sz="2400" b="1" dirty="0" smtClean="0">
                <a:cs typeface="Arial" pitchFamily="34" charset="0"/>
              </a:rPr>
              <a:t> </a:t>
            </a:r>
            <a:endParaRPr lang="ru-RU" altLang="ru-RU" sz="24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28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8101" y="369722"/>
            <a:ext cx="713368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</a:t>
            </a:r>
          </a:p>
          <a:p>
            <a:pPr algn="ctr"/>
            <a:r>
              <a:rPr lang="ru-RU" sz="1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ВОПРОС!</a:t>
            </a:r>
            <a:endParaRPr lang="ru-RU" sz="1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Пнг Вопросительный смайлик 31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80" y="3938240"/>
            <a:ext cx="2653526" cy="2653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62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4794" y="5661248"/>
            <a:ext cx="82922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находится этот дом?</a:t>
            </a:r>
            <a:endParaRPr lang="ru-RU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7" name="Picture 5" descr="\\fps01\Workdata\22-Читальный Зал\lf8EeSJ5Nk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" t="6351" r="4277" b="14248"/>
          <a:stretch/>
        </p:blipFill>
        <p:spPr bwMode="auto">
          <a:xfrm>
            <a:off x="346913" y="170568"/>
            <a:ext cx="8427552" cy="549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Пнг Смайлики 3д 31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1700808"/>
            <a:ext cx="688201" cy="78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95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6880" y="188640"/>
            <a:ext cx="75587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особенность у этого дома?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Faca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64" y="1093204"/>
            <a:ext cx="3273557" cy="4364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Арт-объект с дополненной реальностью появился на фасаде дома по улице Мира  в Нижневартовске • TOP24 • Нижневартовс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709" y="1916832"/>
            <a:ext cx="5249672" cy="3097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Пнг Смайлики 3д 31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48880"/>
            <a:ext cx="483034" cy="50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0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8101" y="1772816"/>
            <a:ext cx="713368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</a:t>
            </a:r>
          </a:p>
          <a:p>
            <a:pPr algn="ctr"/>
            <a:r>
              <a:rPr lang="ru-RU" sz="1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ОТВЕТ!</a:t>
            </a:r>
            <a:endParaRPr lang="ru-RU" sz="1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766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ulgakovaMS\Desktop\K-xj6y_2Ks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53180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973" y="188194"/>
            <a:ext cx="498410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Нижневартовский</a:t>
            </a:r>
            <a:r>
              <a:rPr lang="ru-RU" sz="3200" b="1" dirty="0" smtClean="0"/>
              <a:t> </a:t>
            </a:r>
            <a:r>
              <a:rPr lang="ru-RU" sz="3200" b="1" dirty="0"/>
              <a:t>фотограф и дизайнер Роман </a:t>
            </a:r>
            <a:r>
              <a:rPr lang="ru-RU" sz="3200" b="1" dirty="0" err="1"/>
              <a:t>Гостев</a:t>
            </a:r>
            <a:r>
              <a:rPr lang="ru-RU" sz="3200" b="1" dirty="0"/>
              <a:t> украсил своим полотном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этот </a:t>
            </a:r>
            <a:r>
              <a:rPr lang="ru-RU" sz="3200" b="1" dirty="0"/>
              <a:t>16-этажный </a:t>
            </a:r>
            <a:r>
              <a:rPr lang="ru-RU" sz="3200" b="1" dirty="0" smtClean="0"/>
              <a:t>дом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3012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g.playbuzz.com/image/upload/q_auto:good,f_auto,fl_lossy,w_640,c_limit,dpr_1/v1548064596/rmazhxoangrwwvpnjv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30263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39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\\fps01\Workdata\22-Читальный Зал\lf8EeSJ5Nk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" t="6351" r="4277" b="14248"/>
          <a:stretch/>
        </p:blipFill>
        <p:spPr bwMode="auto">
          <a:xfrm>
            <a:off x="12551" y="404664"/>
            <a:ext cx="9131449" cy="5949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9535" y="405904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Облицовка фасада плиткой этого дома позволила ему использовать технологию </a:t>
            </a:r>
            <a:r>
              <a:rPr lang="ru-RU" sz="2800" b="1" dirty="0" smtClean="0"/>
              <a:t>пиксель-арт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4248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ЗалиловаРС\Рабочий стол\Анимация для презентаций\Спасибо\1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07015">
            <a:off x="-192255" y="357519"/>
            <a:ext cx="8575663" cy="5374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534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64816" y="107969"/>
            <a:ext cx="3998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ДОРОЖНЫЕ СТРОИТЕЛИ</a:t>
            </a:r>
          </a:p>
        </p:txBody>
      </p:sp>
      <p:pic>
        <p:nvPicPr>
          <p:cNvPr id="4" name="Рисунок 3" descr="https://samotlor-r1.ru/local/templates/samotlor/images/book_images/photo/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31189"/>
            <a:ext cx="7128792" cy="6204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711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amotlor-r1.ru/local/templates/samotlor/images/book_images/photo/image--0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8359"/>
            <a:ext cx="6873495" cy="5400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5589240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 качестве оснований в дорожных одеждах для укрепления грунтов здесь, на Севере, применяли песчано-гравийную смесь, цемент и местную сырую </a:t>
            </a:r>
            <a:r>
              <a:rPr lang="ru-RU" sz="2400" b="1" dirty="0" smtClean="0"/>
              <a:t>нефть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7946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Инженерам и рабочим пришлось не просто выполнять свои непосредственные обязанности, но и включаться в работу по поиску и внедрению совершенно новых технологий возведения дорог и кустовых оснований в условиях крайне заболоченной, необжитой </a:t>
            </a:r>
            <a:r>
              <a:rPr lang="ru-RU" sz="2400" b="1" dirty="0" smtClean="0"/>
              <a:t>местности</a:t>
            </a:r>
            <a:endParaRPr lang="ru-RU" sz="2400" b="1" dirty="0"/>
          </a:p>
        </p:txBody>
      </p:sp>
      <p:pic>
        <p:nvPicPr>
          <p:cNvPr id="6" name="Picture 2" descr="https://samotlor-r1.ru/local/templates/samotlor/images/book_images/photo/image--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061" y="2213304"/>
            <a:ext cx="4937878" cy="3841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03061" y="6237312"/>
            <a:ext cx="4434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Дороги начинаются с </a:t>
            </a:r>
            <a:r>
              <a:rPr lang="ru-RU" sz="2400" b="1" dirty="0" smtClean="0">
                <a:solidFill>
                  <a:srgbClr val="C00000"/>
                </a:solidFill>
              </a:rPr>
              <a:t>лежнёвки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2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amotlor-r1.ru/local/templates/samotlor/images/book_images/photo/image--0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5067300" cy="3343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743" y="3501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Первые километры дорог с асфальтовым покрытием на </a:t>
            </a:r>
            <a:r>
              <a:rPr lang="ru-RU" sz="2400" b="1" dirty="0" err="1" smtClean="0">
                <a:solidFill>
                  <a:srgbClr val="C00000"/>
                </a:solidFill>
              </a:rPr>
              <a:t>Самотлоре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6" name="Picture 4" descr="https://samotlor-r1.ru/local/templates/samotlor/images/book_images/photo/image--0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71" y="2492896"/>
            <a:ext cx="4286259" cy="4262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1300762"/>
            <a:ext cx="35400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Первая бетонная дорога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</a:t>
            </a:r>
            <a:r>
              <a:rPr lang="ru-RU" sz="2400" b="1" dirty="0">
                <a:solidFill>
                  <a:srgbClr val="C00000"/>
                </a:solidFill>
              </a:rPr>
              <a:t>Нижневартовске</a:t>
            </a:r>
          </a:p>
        </p:txBody>
      </p:sp>
    </p:spTree>
    <p:extLst>
      <p:ext uri="{BB962C8B-B14F-4D97-AF65-F5344CB8AC3E}">
        <p14:creationId xmlns:p14="http://schemas.microsoft.com/office/powerpoint/2010/main" val="119439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040740"/>
            <a:ext cx="713368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</a:t>
            </a:r>
          </a:p>
        </p:txBody>
      </p:sp>
      <p:pic>
        <p:nvPicPr>
          <p:cNvPr id="7170" name="Picture 2" descr="Смайлик Смайлик, Знак вопроса, лицо, текст, оранжевый png | PNGWi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5" r="16651"/>
          <a:stretch/>
        </p:blipFill>
        <p:spPr bwMode="auto">
          <a:xfrm>
            <a:off x="3275856" y="4671956"/>
            <a:ext cx="2101110" cy="2065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Вслед за дорогами стали появляться улицы. Первые улицы обозначались цифрами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4146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490" y="188640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/>
              <a:t>Знаете ли вы какое название присвоили улице № 1</a:t>
            </a:r>
            <a:endParaRPr lang="ru-RU" sz="7200" dirty="0"/>
          </a:p>
        </p:txBody>
      </p:sp>
      <p:pic>
        <p:nvPicPr>
          <p:cNvPr id="5122" name="Picture 2" descr="Пнг Вопросительный смайлик 31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01008"/>
            <a:ext cx="3209386" cy="3212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47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0962" y="476672"/>
            <a:ext cx="84249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Не было никаких сомнений! Первую улицу в новом квартале Нижневартовска назовут </a:t>
            </a:r>
            <a:r>
              <a:rPr lang="ru-RU" sz="3600" b="1" dirty="0">
                <a:solidFill>
                  <a:srgbClr val="C00000"/>
                </a:solidFill>
              </a:rPr>
              <a:t>Пионерской</a:t>
            </a:r>
            <a:r>
              <a:rPr lang="ru-RU" sz="2800" b="1" dirty="0"/>
              <a:t>! </a:t>
            </a:r>
          </a:p>
        </p:txBody>
      </p:sp>
      <p:pic>
        <p:nvPicPr>
          <p:cNvPr id="3074" name="Picture 2" descr="C:\Users\BulgakovaMS\Downloads\20241101_1209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1" y="1844825"/>
            <a:ext cx="8468678" cy="4702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06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311</Words>
  <Application>Microsoft Office PowerPoint</Application>
  <PresentationFormat>Экран (4:3)</PresentationFormat>
  <Paragraphs>35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-apple-system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Булгакова Марина Семеновна</dc:creator>
  <cp:lastModifiedBy>Компьютер Общественного Доступа</cp:lastModifiedBy>
  <cp:revision>48</cp:revision>
  <dcterms:created xsi:type="dcterms:W3CDTF">2024-10-29T07:06:54Z</dcterms:created>
  <dcterms:modified xsi:type="dcterms:W3CDTF">2024-11-27T05:57:27Z</dcterms:modified>
</cp:coreProperties>
</file>