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5" r:id="rId4"/>
    <p:sldId id="259" r:id="rId5"/>
    <p:sldId id="260" r:id="rId6"/>
    <p:sldId id="261" r:id="rId7"/>
    <p:sldId id="264" r:id="rId8"/>
    <p:sldId id="262" r:id="rId9"/>
    <p:sldId id="263" r:id="rId10"/>
    <p:sldId id="268" r:id="rId11"/>
    <p:sldId id="266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9"/>
  </p:normalViewPr>
  <p:slideViewPr>
    <p:cSldViewPr snapToGrid="0">
      <p:cViewPr>
        <p:scale>
          <a:sx n="106" d="100"/>
          <a:sy n="106" d="100"/>
        </p:scale>
        <p:origin x="-108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A08D3B-0B61-66C4-44FE-FC50F9A6A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42F69DD-03C7-2924-3574-DAE265685F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AEE7419-43D8-AD74-2F17-B82E5D15E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EFC6FE-86B3-6E9A-8155-9CDD9AC34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65C630-DA73-5CC6-A778-51861021C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8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905546-972C-1E6A-13C5-0E60C4D9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D7FA8CE-0D8D-12E5-2D39-EB11CC8826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353E837-7D30-BACD-0998-F59333A95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A848DDB-BE5D-CC28-977F-711B2E4AE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36B3F8A-3EE7-96F1-D7CF-1F2DAD32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17F0E46-9AD1-BB8B-85C9-0723B398F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129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D8A8AA-0D14-76E9-43EF-3F2A4BA7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513F2BB-DD67-13FB-EC42-3FA8905E19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54F842-A321-0C15-AF59-6E70E32CF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1EE019-99A3-B9D9-1207-831777DA8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45B6934-B925-5822-F4F7-542DC2522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0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7DF849A-B82E-1BB9-92A5-7A537D11EB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7941B13-4F01-034E-93CF-2B851542B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ADEA09-41C1-72C2-AA37-87B64954C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725B79-DC60-DD14-F801-C954388E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9AA42A-D316-F367-7FC9-F936CCBF4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0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F076984-65E2-DFC9-1BFC-B62DD5ADA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rcRect l="12761" b="2481"/>
          <a:stretch/>
        </p:blipFill>
        <p:spPr>
          <a:xfrm>
            <a:off x="4843463" y="0"/>
            <a:ext cx="7348537" cy="5465379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42567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7798D8-00F2-68FB-8525-E4DE01730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B26A3D-5E46-8E4E-4661-BB2A0D568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950610-5B81-ECDD-3231-AAC5D40E9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4FE5CD-A771-8E14-7AD1-3C4FCD212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B34473C-EB65-1CEA-C6CC-0092B5951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82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7EC71F-94B7-F16A-CDF1-721A73146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8F48D98-5A6E-6DAB-B5FA-F2825C98F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C2C74DC-A783-56A1-6963-EC53A38C5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E0A426A-AE2A-0249-BE26-366D566CB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93D840-0D11-4FBC-7955-CCC2C9796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59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02CCDB-0A92-0AAC-1BC2-01A88087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0C03C0-30D4-2417-8701-2278F325D1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C198E5B-E2F8-B33F-6505-DDD20A04B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E192C05-8109-9ED6-680C-7FF491D11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AF87AB6-895E-C650-AB7F-31C2E0BE8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98C9301-1087-8736-847C-93C04FDA2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20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2F389E-31A8-07A9-25E0-96B8D27BB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50FF5A2-236C-9DA5-27CF-B97EF337F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C87240D-08C4-2C61-F645-59794FAF5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415C633-1425-E853-35C6-64276F3CE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EA5336C-9C70-14B2-B07E-1B1249F25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36292DF-8DB4-DD79-BC2D-CA9EC141B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67530C2-1AB4-FD34-9DE3-270DAFDE8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CD83AB9-8A56-954E-B1C8-60E664533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09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6AF02A-FB98-53EE-41D0-B7C0BC3F3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197D696-5AE2-D08E-A8CF-4D2B2B55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8E658FB-5D64-3057-35A7-F023D6952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79E00D4-52C4-6240-0BD9-83ABDE1EF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508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2D9A120-C216-76F9-C7F8-19A4CED8A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81567A0-8B63-DA30-23E0-7A8D78422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3161537-BC4A-5FB8-A415-06A0C4E1A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96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FA7A26-90CE-955F-335B-41789B9E4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D2D092-7461-4B26-D6A7-E0DCB37C2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ED776CD-AB4F-E9B2-86F1-1BFC3974E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BF63957-FF73-5484-5539-0FE62DE6C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F76F130-9486-3F41-733A-745990EB6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5D2CE00-B238-1957-CBB8-E78EC0FA5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8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6FBEB0-9C14-16FA-E58E-F613FD8B3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20B469-4D20-218E-D372-50FEA335A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275D2F5-7E0C-CF3F-A1BF-18C9BEE5F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89F4-BFC4-8F41-8FB6-BC9BAA0409EF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99DF1D-ABB0-E534-E943-4320CA4D2C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E46219E-A40F-B65C-F8C0-06E757F21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D0014-6C95-844B-806C-D8CE5FE05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7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3A62A5-4B56-E529-F173-5848B3F203E5}"/>
              </a:ext>
            </a:extLst>
          </p:cNvPr>
          <p:cNvSpPr txBox="1"/>
          <p:nvPr/>
        </p:nvSpPr>
        <p:spPr>
          <a:xfrm>
            <a:off x="1964216" y="444843"/>
            <a:ext cx="81056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Нижневартовск: история в лицах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9C4237D-D27D-A88E-FA02-27DBF57B080B}"/>
              </a:ext>
            </a:extLst>
          </p:cNvPr>
          <p:cNvSpPr txBox="1"/>
          <p:nvPr/>
        </p:nvSpPr>
        <p:spPr>
          <a:xfrm>
            <a:off x="1964216" y="2611397"/>
            <a:ext cx="88397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 – край первопроходцев. </a:t>
            </a:r>
          </a:p>
          <a:p>
            <a:pPr algn="ctr"/>
            <a:r>
              <a:rPr lang="ru-RU" sz="44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Казаев</a:t>
            </a: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 Данилович.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D922367-4165-777E-50FA-8CF67306D185}"/>
              </a:ext>
            </a:extLst>
          </p:cNvPr>
          <p:cNvSpPr txBox="1"/>
          <p:nvPr/>
        </p:nvSpPr>
        <p:spPr>
          <a:xfrm>
            <a:off x="4478285" y="5042118"/>
            <a:ext cx="78799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Минегулова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Милана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Русановна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«СШ№10», 7А класс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Загурская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059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CFCD7B-EF33-19C5-3950-8AAF78DF7F6F}"/>
              </a:ext>
            </a:extLst>
          </p:cNvPr>
          <p:cNvSpPr txBox="1"/>
          <p:nvPr/>
        </p:nvSpPr>
        <p:spPr>
          <a:xfrm>
            <a:off x="6096000" y="181905"/>
            <a:ext cx="538033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Самым сложным делом для депутата </a:t>
            </a:r>
            <a:r>
              <a:rPr lang="ru-RU" sz="2800" b="0" i="0" u="none" strike="noStrike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Казаева</a:t>
            </a:r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 его глубокому убеждению, были работы по организации ремонта учебных заведений.</a:t>
            </a:r>
          </a:p>
          <a:p>
            <a:pPr algn="just"/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«Всё время в бегах, в поисках, - вспоминает Николай Данилович. </a:t>
            </a: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xmlns="" id="{F879D146-393F-73A7-8B80-098D03AB6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7" y="181906"/>
            <a:ext cx="5542692" cy="311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4AB9E45-CE07-EE92-A783-1B012CEA86B6}"/>
              </a:ext>
            </a:extLst>
          </p:cNvPr>
          <p:cNvSpPr txBox="1"/>
          <p:nvPr/>
        </p:nvSpPr>
        <p:spPr>
          <a:xfrm>
            <a:off x="336721" y="3429000"/>
            <a:ext cx="1113961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Я практически не бывал дома. Обивая все известные мне пороги, искал доски, гвозди, краску, рабочих. А ведь ещё глаз да глаз за ходом ремонтных работ нужен был».</a:t>
            </a:r>
          </a:p>
          <a:p>
            <a:pPr algn="just"/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Пристальный контроль за качеством – это у него профессиональное. Недаром же не один год </a:t>
            </a:r>
            <a:r>
              <a:rPr lang="ru-RU" sz="2800" b="0" i="0" u="none" strike="noStrike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Казаев</a:t>
            </a:r>
            <a:r>
              <a:rPr lang="ru-RU" sz="28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возглавлял Городской комитет народного контроля. Если что-то под его началось и делалось, то – для людей и по высшему разряду.</a:t>
            </a:r>
          </a:p>
        </p:txBody>
      </p:sp>
    </p:spTree>
    <p:extLst>
      <p:ext uri="{BB962C8B-B14F-4D97-AF65-F5344CB8AC3E}">
        <p14:creationId xmlns:p14="http://schemas.microsoft.com/office/powerpoint/2010/main" val="3064311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05FE178-A3FA-2E4E-B8DB-E2010BD389EC}"/>
              </a:ext>
            </a:extLst>
          </p:cNvPr>
          <p:cNvSpPr txBox="1"/>
          <p:nvPr/>
        </p:nvSpPr>
        <p:spPr>
          <a:xfrm>
            <a:off x="1062681" y="1392234"/>
            <a:ext cx="1034260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Легендарный Самотлор – это мощь и сила. Его подземные кладовые дали стране огромное количество нефти, и запасов хватит ещё нашим детям и внукам. Самотлор – это Нижневартовск. Благодаря месторождению вырос красавец-город, который мы любим, которым гордимся. Всё это не воплотилось бы в жизнь без людей. И это, наверное, главное богатство Самотлора. Имена первопроходцев, на долю которых выпало самое тяжёлое время освоения, известны. Сегодня их дело достойно продолжают современные нефтяники. Самотлору в этом году исполняется 60 лет.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17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60BBE9E-B1FD-5C2D-9533-880864802080}"/>
              </a:ext>
            </a:extLst>
          </p:cNvPr>
          <p:cNvSpPr txBox="1"/>
          <p:nvPr/>
        </p:nvSpPr>
        <p:spPr>
          <a:xfrm>
            <a:off x="704335" y="308920"/>
            <a:ext cx="3858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ресурсы: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4BCF4A-790E-5C9C-F57D-6E3F5868BF8A}"/>
              </a:ext>
            </a:extLst>
          </p:cNvPr>
          <p:cNvSpPr txBox="1"/>
          <p:nvPr/>
        </p:nvSpPr>
        <p:spPr>
          <a:xfrm>
            <a:off x="704335" y="1075723"/>
            <a:ext cx="6159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shag-cdt.blogspot.com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/2013/12/blog-post_3.html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5DE12D-6B6E-9D8D-8EC2-664A4CE22D45}"/>
              </a:ext>
            </a:extLst>
          </p:cNvPr>
          <p:cNvSpPr txBox="1"/>
          <p:nvPr/>
        </p:nvSpPr>
        <p:spPr>
          <a:xfrm>
            <a:off x="704335" y="1688638"/>
            <a:ext cx="6159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://samotlor-r1.ru/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9E0C2F5-9AE6-C92E-8728-EEB6FBA587B4}"/>
              </a:ext>
            </a:extLst>
          </p:cNvPr>
          <p:cNvSpPr txBox="1"/>
          <p:nvPr/>
        </p:nvSpPr>
        <p:spPr>
          <a:xfrm>
            <a:off x="704335" y="2301553"/>
            <a:ext cx="6159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://samotlor-r1.ru/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namesstela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kazaev-nikolay-danilovich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ED2308-6DC9-72E2-2E28-39C49DDC15A1}"/>
              </a:ext>
            </a:extLst>
          </p:cNvPr>
          <p:cNvSpPr txBox="1"/>
          <p:nvPr/>
        </p:nvSpPr>
        <p:spPr>
          <a:xfrm>
            <a:off x="704335" y="2914468"/>
            <a:ext cx="6159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://samotlor-50.angi.ru/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kazaev-nikolay-danilovich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506684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788FD38-6DBB-232C-6B1E-AE1326DC25C3}"/>
              </a:ext>
            </a:extLst>
          </p:cNvPr>
          <p:cNvSpPr txBox="1"/>
          <p:nvPr/>
        </p:nvSpPr>
        <p:spPr>
          <a:xfrm>
            <a:off x="2075935" y="320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35256B9-3970-3CB3-566B-0F76C11EE7F1}"/>
              </a:ext>
            </a:extLst>
          </p:cNvPr>
          <p:cNvSpPr txBox="1"/>
          <p:nvPr/>
        </p:nvSpPr>
        <p:spPr>
          <a:xfrm>
            <a:off x="5226908" y="899770"/>
            <a:ext cx="6685007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2013 году в Нижневартовске открыли именной избирательный участок в честь первопроходцев Самотлора</a:t>
            </a:r>
            <a:r>
              <a:rPr lang="ru-RU" sz="28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Он расположен на базе городской общеобразовательной школы №10. </a:t>
            </a:r>
          </a:p>
          <a:p>
            <a:pPr algn="just">
              <a:spcAft>
                <a:spcPts val="600"/>
              </a:spcAft>
            </a:pPr>
            <a:r>
              <a:rPr lang="ru-RU" sz="28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Инициатива переименования принадлежала ученикам десятой городской школы, на территории которой находится участок. В торжественной церемонии приняли участие ветераны нефтяной отрасли, школьники, представители власти. 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124A85A7-BC05-0814-B576-40AE8B0EA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85" y="-49427"/>
            <a:ext cx="46815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127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F3A7F6-70AE-45D0-89E2-7B7D1B649382}"/>
              </a:ext>
            </a:extLst>
          </p:cNvPr>
          <p:cNvSpPr txBox="1"/>
          <p:nvPr/>
        </p:nvSpPr>
        <p:spPr>
          <a:xfrm>
            <a:off x="6096000" y="2942279"/>
            <a:ext cx="581591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на базе образовательного учреждения открыли музей, где хранятся уникальные документы и инструменты времён освоения Самотлора, одежда первопроходцев, а также несколько граммов первой нефти, добытой на скважине Р-1, которую пробурили в 1965 году.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FCABFFB-7EE7-C898-9DA6-89B772496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61630" cy="395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385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C876CC9-AD64-5048-7B95-B3B113B55EFB}"/>
              </a:ext>
            </a:extLst>
          </p:cNvPr>
          <p:cNvSpPr txBox="1"/>
          <p:nvPr/>
        </p:nvSpPr>
        <p:spPr>
          <a:xfrm>
            <a:off x="111211" y="0"/>
            <a:ext cx="1179263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в гостях у нас в школе в этот день был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Казаев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 Данилович - нефтяник-первопроходец Самотлорского месторождения. Бурильщик Нижневартовского УБР-1 с 1966 по 2000 годы.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Мой отец, вернувшийся в 1945-м, увешанный орденами, когда я окончил семилетку, дал мне напутствие: «Иди, сынок, работать, грамоты для колхоза хватит», – вспоминает Николай Данилович. – «И я честно работал всю жизнь»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заев Николай Данилович">
            <a:extLst>
              <a:ext uri="{FF2B5EF4-FFF2-40B4-BE49-F238E27FC236}">
                <a16:creationId xmlns:a16="http://schemas.microsoft.com/office/drawing/2014/main" xmlns="" id="{B95A3493-CA7C-3E0B-48B1-CB1419D57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648" y="2646750"/>
            <a:ext cx="3011102" cy="404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50A5FC-83BE-21C1-6D41-26EBB2E512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309" b="14528"/>
          <a:stretch/>
        </p:blipFill>
        <p:spPr>
          <a:xfrm>
            <a:off x="1050324" y="3108543"/>
            <a:ext cx="5346357" cy="341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4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BC98CF2-6BDE-BCC6-978D-A205FA1AA3AC}"/>
              </a:ext>
            </a:extLst>
          </p:cNvPr>
          <p:cNvSpPr txBox="1"/>
          <p:nvPr/>
        </p:nvSpPr>
        <p:spPr>
          <a:xfrm>
            <a:off x="6610864" y="0"/>
            <a:ext cx="5373817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службы в армии со своей женой Лидией, односельчанкой, Николай Данилович переехал в Бугуруслан и устроился работать в бурение. А на Самотлор в 1966 г. попал по вызову – нефтяники набирали кадры. Начинал помощником бурильщика в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Мегионской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конторе разведочного бурения № 4 – позже ее переименовали в Нижневартовское управление буровых работ №1. Тогда бурение вели на отдельных скважинах, затерянных в непроходимых лесах и болотах…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CD43EA76-820E-239D-7260-4EE7E79D1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19" y="1066113"/>
            <a:ext cx="6117927" cy="409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74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122B99C-D865-C9D1-C626-4BC493927654}"/>
              </a:ext>
            </a:extLst>
          </p:cNvPr>
          <p:cNvSpPr txBox="1"/>
          <p:nvPr/>
        </p:nvSpPr>
        <p:spPr>
          <a:xfrm>
            <a:off x="5269301" y="1252207"/>
            <a:ext cx="645949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бригады Степана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Повха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1969 г. Николай Данилович бурил первую промышленную скважину на Самотлоре № 200. Тяжело она досталась: полгода бились над ней в лютые морозы. «Как-то я решил выпрямить ломик и ударил его пару раз о твердую землю. Ударил, а ломик на две части, как сахар, разломился. Вот так, железо от лютого мороза крошилось, а бурение не останавливали», – вспоминает нефтяник.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Абазаров Владимир Алексеевич">
            <a:extLst>
              <a:ext uri="{FF2B5EF4-FFF2-40B4-BE49-F238E27FC236}">
                <a16:creationId xmlns:a16="http://schemas.microsoft.com/office/drawing/2014/main" xmlns="" id="{DB539C84-FCD8-190F-A8AD-8F3A61910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5" y="355600"/>
            <a:ext cx="4083579" cy="584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987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805E457-EC27-10CF-9D09-DD543555F1B9}"/>
              </a:ext>
            </a:extLst>
          </p:cNvPr>
          <p:cNvSpPr txBox="1"/>
          <p:nvPr/>
        </p:nvSpPr>
        <p:spPr>
          <a:xfrm>
            <a:off x="4596714" y="469557"/>
            <a:ext cx="732446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было самым настоящим испытанием, которое многие не выдерживали. Бежали с месторождения суровые, сильные рабочие. Самые упрямые и мужественные, дождались-таки нефтяного фонтана. Нефтяники победно ликовали, уставшие, но счастливые бородачи подставляли под черный поток лица и руки. Нет, не было в этом пафоса. Просто такой родной стала несговорчивая самотлорская нефть за полгода ожидания, столько виделась в тревожных снах, что хотелось ощутить наконец: вот она, есть!..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73DF1945-1CA3-7B0E-5F3E-EB137FBAE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15" y="127680"/>
            <a:ext cx="4430799" cy="660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15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DC8868D-9AD3-E23B-8DC6-C2D8B6F9243D}"/>
              </a:ext>
            </a:extLst>
          </p:cNvPr>
          <p:cNvSpPr txBox="1"/>
          <p:nvPr/>
        </p:nvSpPr>
        <p:spPr>
          <a:xfrm>
            <a:off x="5613056" y="1379492"/>
            <a:ext cx="615984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мужем на предприятии трудилась и жена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Нииколая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Даниловича.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Хрупкая Лидия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Казаева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испугалась пойти кочегаром котельной на месторождении в бригаду Степана </a:t>
            </a:r>
            <a:r>
              <a:rPr lang="ru-RU" sz="2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Повха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Было тяжело, зато рядом с мужем.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26F2E121-DFA9-C5A6-3D04-DCF2157B8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30" y="311451"/>
            <a:ext cx="4700484" cy="582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133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CCF6E4-48C0-B7B9-73B4-9444F4102F8E}"/>
              </a:ext>
            </a:extLst>
          </p:cNvPr>
          <p:cNvSpPr txBox="1"/>
          <p:nvPr/>
        </p:nvSpPr>
        <p:spPr>
          <a:xfrm>
            <a:off x="171965" y="135791"/>
            <a:ext cx="5421528" cy="6586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Воспитали троих детей, радуются успехам внуков и двух правнуков. Дочь, сын, внук тоже нефтяники. Лидия Кирилловна признаётся: мечтала, чтобы сын Николай выбрал профессию геолога. Так и случилось. Старшие </a:t>
            </a:r>
            <a:r>
              <a:rPr lang="ru-RU" sz="30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Казаевы</a:t>
            </a:r>
            <a:r>
              <a:rPr lang="ru-RU" sz="3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гордятся, что их младший сын вместе с большой командой градообразующего предприятия сегодня реализует программу развития легендарного Самотлора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A931EC3-7B15-AC69-F443-0B3562FAF75B}"/>
              </a:ext>
            </a:extLst>
          </p:cNvPr>
          <p:cNvSpPr txBox="1"/>
          <p:nvPr/>
        </p:nvSpPr>
        <p:spPr>
          <a:xfrm>
            <a:off x="6243252" y="0"/>
            <a:ext cx="5776783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000" b="0" i="0" u="none" strike="noStrike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кипе многочисленных грамот, медалей, орденов и благодарностей, которые бережно – одну к одной хранит жена Николая Даниловича Лидия Кирилловна, есть ещё немало интересного. Удостоверение депутата Нижневартовского горсовета. Целых два созыва верой и правдой служил интересам своих избирателей. Как представитель власти считал себя обязанным приходить на помощь тем, кто к нему обращался.</a:t>
            </a:r>
          </a:p>
        </p:txBody>
      </p:sp>
    </p:spTree>
    <p:extLst>
      <p:ext uri="{BB962C8B-B14F-4D97-AF65-F5344CB8AC3E}">
        <p14:creationId xmlns:p14="http://schemas.microsoft.com/office/powerpoint/2010/main" val="10828817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798</Words>
  <Application>Microsoft Office PowerPoint</Application>
  <PresentationFormat>Произвольный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Загурская</dc:creator>
  <cp:lastModifiedBy>GalushkoOV</cp:lastModifiedBy>
  <cp:revision>5</cp:revision>
  <dcterms:created xsi:type="dcterms:W3CDTF">2025-03-10T03:38:01Z</dcterms:created>
  <dcterms:modified xsi:type="dcterms:W3CDTF">2025-03-19T05:03:05Z</dcterms:modified>
</cp:coreProperties>
</file>