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6" r:id="rId7"/>
    <p:sldId id="267" r:id="rId8"/>
    <p:sldId id="268" r:id="rId9"/>
    <p:sldId id="269" r:id="rId10"/>
    <p:sldId id="262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mb/>
      </p:transition>
    </mc:Choice>
    <mc:Fallback>
      <p:transition spd="slow">
        <p:comb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mb/>
      </p:transition>
    </mc:Choice>
    <mc:Fallback>
      <p:transition spd="slow">
        <p:comb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mb/>
      </p:transition>
    </mc:Choice>
    <mc:Fallback>
      <p:transition spd="slow">
        <p:comb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mb/>
      </p:transition>
    </mc:Choice>
    <mc:Fallback>
      <p:transition spd="slow">
        <p:comb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mb/>
      </p:transition>
    </mc:Choice>
    <mc:Fallback>
      <p:transition spd="slow">
        <p:comb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mb/>
      </p:transition>
    </mc:Choice>
    <mc:Fallback>
      <p:transition spd="slow">
        <p:comb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mb/>
      </p:transition>
    </mc:Choice>
    <mc:Fallback>
      <p:transition spd="slow">
        <p:comb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mb/>
      </p:transition>
    </mc:Choice>
    <mc:Fallback>
      <p:transition spd="slow">
        <p:comb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mb/>
      </p:transition>
    </mc:Choice>
    <mc:Fallback>
      <p:transition spd="slow">
        <p:comb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mb/>
      </p:transition>
    </mc:Choice>
    <mc:Fallback>
      <p:transition spd="slow">
        <p:comb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mb/>
      </p:transition>
    </mc:Choice>
    <mc:Fallback>
      <p:transition spd="slow">
        <p:comb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mb/>
      </p:transition>
    </mc:Choice>
    <mc:Fallback>
      <p:transition spd="slow">
        <p:comb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mb/>
      </p:transition>
    </mc:Choice>
    <mc:Fallback>
      <p:transition spd="slow">
        <p:comb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mb/>
      </p:transition>
    </mc:Choice>
    <mc:Fallback>
      <p:transition spd="slow">
        <p:comb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mb/>
      </p:transition>
    </mc:Choice>
    <mc:Fallback>
      <p:transition spd="slow">
        <p:comb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mb/>
      </p:transition>
    </mc:Choice>
    <mc:Fallback>
      <p:transition spd="slow">
        <p:comb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4/2/2025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mb/>
      </p:transition>
    </mc:Choice>
    <mc:Fallback>
      <p:transition spd="slow">
        <p:comb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1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mc:AlternateContent xmlns:mc="http://schemas.openxmlformats.org/markup-compatibility/2006">
    <mc:Choice xmlns:p14="http://schemas.microsoft.com/office/powerpoint/2010/main" Requires="p14">
      <p:transition spd="slow" p14:dur="2000">
        <p:comb/>
      </p:transition>
    </mc:Choice>
    <mc:Fallback>
      <p:transition spd="slow">
        <p:comb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@samotlorneftegaz-erve" TargetMode="External"/><Relationship Id="rId2" Type="http://schemas.openxmlformats.org/officeDocument/2006/relationships/hyperlink" Target="https://gorod-t.info/space/pamyatniki-i-pamyatnye-znaki/202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openxmlformats.org/officeDocument/2006/relationships/hyperlink" Target="https://www.crru.ru/conference/stend2024/Ervye.pdf" TargetMode="External"/><Relationship Id="rId4" Type="http://schemas.openxmlformats.org/officeDocument/2006/relationships/hyperlink" Target="https://www.angi.ru/news/2883526-&#1070;&#1088;&#1080;&#1081;%20&#1069;&#1088;&#1074;&#1100;&#1077;%3A%20&#1043;&#1077;&#1086;&#1083;&#1086;&#1075;&#1080;&#1103;%20-%20&#1074;&#1077;&#1095;&#1085;&#1099;&#1081;%20&#1087;&#1086;&#1080;&#1089;&#1082;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742750" y="5366028"/>
            <a:ext cx="732277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Подготовил: Артем Климов</a:t>
            </a:r>
          </a:p>
          <a:p>
            <a:pPr algn="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Детско-юношеская библиотека №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  <a:p>
            <a:pPr algn="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«Средняя школа №1 им. А.В.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Войналовича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6 А класс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Наставник: Фурсова Т. М.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9965" y="132904"/>
            <a:ext cx="2915059" cy="42508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3847874" y="3429000"/>
            <a:ext cx="723922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Юрий </a:t>
            </a:r>
            <a:r>
              <a:rPr lang="ru-RU" sz="4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Эрвье</a:t>
            </a:r>
            <a:r>
              <a:rPr lang="ru-RU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48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человек</a:t>
            </a: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endParaRPr lang="ru-RU" sz="4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любивший </a:t>
            </a: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солнце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572444" y="132904"/>
            <a:ext cx="43406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000" b="1" dirty="0" smtClean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Городской конкурс презентаций </a:t>
            </a:r>
          </a:p>
          <a:p>
            <a:pPr algn="r"/>
            <a:r>
              <a:rPr lang="ru-RU" sz="2000" b="1" dirty="0" smtClean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«Нижневартовск: история в лицах»</a:t>
            </a:r>
            <a:endParaRPr lang="ru-RU" sz="2000" b="1" dirty="0">
              <a:ln>
                <a:solidFill>
                  <a:srgbClr val="002060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3244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mb/>
      </p:transition>
    </mc:Choice>
    <mc:Fallback>
      <p:transition spd="slow">
        <p:comb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5779" y="979357"/>
            <a:ext cx="5755921" cy="5047536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Источники:</a:t>
            </a:r>
          </a:p>
          <a:p>
            <a:pPr marL="342900" indent="-342900">
              <a:buAutoNum type="arabicPeriod"/>
            </a:pP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Максимова Е.П. Во имя жизни. – Нижневартовск, Редакция газеты «</a:t>
            </a:r>
            <a:r>
              <a:rPr lang="ru-RU" sz="16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Варта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2024. – С. 34-37</a:t>
            </a:r>
          </a:p>
          <a:p>
            <a:pPr marL="342900" indent="-342900">
              <a:buAutoNum type="arabicPeriod"/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Ю.-Р. Г. </a:t>
            </a:r>
            <a:r>
              <a:rPr lang="ru-RU" sz="16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Эрвье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// Город Т [электронный ресурс]. 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URL:https://gorod-t.info/space/pamyatniki-i-pamyatnye-znaki/202</a:t>
            </a:r>
            <a:r>
              <a:rPr lang="en-US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(дата обращения- 25.03.2025)</a:t>
            </a:r>
          </a:p>
          <a:p>
            <a:pPr marL="342900" indent="-342900">
              <a:buAutoNum type="arabicPeriod"/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Память сердца: Юрий </a:t>
            </a:r>
            <a:r>
              <a:rPr lang="ru-RU" sz="16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Эрвье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[электронный ресурс]. 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URL: 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https://vk.com/@</a:t>
            </a:r>
            <a:r>
              <a:rPr lang="en-US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samotlorneftegaz-erve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(дата обращения – 24.03.2025)</a:t>
            </a:r>
            <a:endParaRPr lang="ru-RU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Юрий </a:t>
            </a:r>
            <a:r>
              <a:rPr lang="ru-RU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Эрвье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Геология - вечный 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поиск </a:t>
            </a:r>
            <a:r>
              <a:rPr lang="en-US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// 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Агентство нефтегазовой информации. – 15.09.2020 </a:t>
            </a:r>
            <a:r>
              <a:rPr lang="en-US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электронный ресурс</a:t>
            </a:r>
            <a:r>
              <a:rPr lang="en-US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URL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: </a:t>
            </a:r>
            <a:r>
              <a:rPr lang="en-US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://www.angi.ru/news/2883526-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Юрий%20Эрвье%3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A%20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Геология%20-%20вечный%20поиск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/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(дата обращения – 24.03.2025)</a:t>
            </a:r>
          </a:p>
          <a:p>
            <a:pPr marL="342900" indent="-342900">
              <a:buAutoNum type="arabicPeriod"/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Юрий </a:t>
            </a:r>
            <a:r>
              <a:rPr lang="ru-RU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Эрвье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человек, любивший солнце // 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Научно-аналитический центр рационального недропользования им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В.И. Шпильмана [электронный ресурс]. 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URL: </a:t>
            </a:r>
            <a:r>
              <a:rPr lang="en-US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https://www.crru.ru/conference/stend2024/Ervye.pdf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(дата обращения: 20.03.2025)</a:t>
            </a:r>
          </a:p>
          <a:p>
            <a:pPr marL="342900" indent="-342900">
              <a:buAutoNum type="arabicPeriod"/>
            </a:pP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55" r="25259"/>
          <a:stretch/>
        </p:blipFill>
        <p:spPr>
          <a:xfrm>
            <a:off x="6261100" y="315912"/>
            <a:ext cx="5626100" cy="607904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068162" y="6394961"/>
            <a:ext cx="380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Юрию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Эрвье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Тюмени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7511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0500" y="170653"/>
            <a:ext cx="69977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«И</a:t>
            </a:r>
            <a:r>
              <a:rPr lang="ru-RU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 он </a:t>
            </a:r>
            <a:r>
              <a:rPr lang="ru-RU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сказал: «Да</a:t>
            </a:r>
            <a:r>
              <a:rPr lang="ru-RU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 будет нефть</a:t>
            </a:r>
            <a:r>
              <a:rPr lang="ru-RU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!»</a:t>
            </a:r>
          </a:p>
          <a:p>
            <a:r>
              <a:rPr lang="ru-RU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Депешами </a:t>
            </a:r>
            <a:r>
              <a:rPr lang="ru-RU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не </a:t>
            </a:r>
            <a:r>
              <a:rPr lang="ru-RU" sz="24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простучался</a:t>
            </a:r>
            <a:r>
              <a:rPr lang="ru-RU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 в двери я,</a:t>
            </a:r>
            <a:br>
              <a:rPr lang="ru-RU" sz="2400" b="1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А вот канистры в цель попали, в цвет:</a:t>
            </a:r>
            <a:br>
              <a:rPr lang="ru-RU" sz="2400" b="1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Одну принёс под двери недоверия,</a:t>
            </a:r>
            <a:br>
              <a:rPr lang="ru-RU" sz="2400" b="1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Другую внёс в высокий </a:t>
            </a:r>
            <a:r>
              <a:rPr lang="ru-RU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кабинет….»</a:t>
            </a:r>
          </a:p>
          <a:p>
            <a:pPr algn="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Владимир Высоцкий «Тюменская нефть», 1972 г.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37200" y="3555137"/>
            <a:ext cx="61849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«А знаете ли Вы, что по одной из версий героем этой песни известного певца стал первооткрыватель </a:t>
            </a:r>
            <a:r>
              <a:rPr lang="ru-RU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самотлорской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нефти Юрий </a:t>
            </a:r>
            <a:r>
              <a:rPr lang="ru-RU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Эрвье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? Я тоже раньше не знал, поэтому решил больше узнать об этом легендарном человеке и рассказать о нем на конкурсе».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3356" y="170653"/>
            <a:ext cx="4288744" cy="34295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36" t="44444" r="41545" b="15186"/>
          <a:stretch/>
        </p:blipFill>
        <p:spPr>
          <a:xfrm>
            <a:off x="1257300" y="3162300"/>
            <a:ext cx="2692400" cy="35789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934686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mb/>
      </p:transition>
    </mc:Choice>
    <mc:Fallback>
      <p:transition spd="slow">
        <p:comb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5100" y="342900"/>
            <a:ext cx="7660350" cy="6119078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r>
              <a:rPr lang="ru-RU" sz="20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Французские корни</a:t>
            </a:r>
            <a:endParaRPr lang="ru-RU" sz="2000" b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«Приехав и поселившись в России в 1850 году и проживая все время среди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русских людей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я настолько с ними сроднился и полюбил Россию, что в 1896 г оду принял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подданство России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согласно своему желанию причислен к обществу податных обывателей г. Тифлиса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Еще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принятия мною подданства России, я в течение почти полувекового пребывания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России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имел счастье оказать некоторые услуги своему новому отечеству» - этими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словами начинается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Жана Франциска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Эрвье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адресованное императору Николаю II.</a:t>
            </a:r>
          </a:p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Потомок французских эмигрантов, осевших на южной окраине Российской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империи, наш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герой унаследовал от своего деда не только благородную фамилию, но и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весьма необычное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советского геолога двойное имя – Рауль-Юрий. Впрочем,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далёкого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прошлого остались лишь воспоминания в виде старых фотографий, да писем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французском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языке в семейном архиве. На снимках 1920-х годов сын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Георгия-Маврикия выглядит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обычный мальчуган с южной, скорее еврейско-молдавской,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нежели европейской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внешностью.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4820" y="957689"/>
            <a:ext cx="3870960" cy="48387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783517" y="5796389"/>
            <a:ext cx="2214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Юрий-Рауль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Эрвье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8071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mb/>
      </p:transition>
    </mc:Choice>
    <mc:Fallback>
      <p:transition spd="slow">
        <p:comb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69329" y="285457"/>
            <a:ext cx="6096000" cy="2246769"/>
          </a:xfrm>
          <a:prstGeom prst="rect">
            <a:avLst/>
          </a:prstGeom>
          <a:solidFill>
            <a:schemeClr val="tx2"/>
          </a:solidFill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Юрий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Эрвье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родился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Тифлисе 16 апреля 1909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в семье учителя и автомеханика.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родном городе окончил школу и в 1923 году начал трудовую деятельность.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Честно трудился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помощником мыловара в Тифлисе, грузчиком в батумском порту. В 1927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году,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окончив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рабочий факультет,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уезжает в Узбекистан.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66700" y="2950508"/>
            <a:ext cx="8051800" cy="3662541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Однако азиатский климат не лучшим образом подействовал на здоровье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юноши: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Юрий заболевает малярией и отправляется в Ленинград с надеждой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осуществление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своей давней, заветной мечты: поступление в Горный институт.</a:t>
            </a:r>
          </a:p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Геология привлекала меня с детства…, - </a:t>
            </a:r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вспоминал он годы спустя, - Но, увы, я</a:t>
            </a:r>
          </a:p>
          <a:p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опоздал: приемные экзамены закончились. Правда, мне все же повезло… В Ленинграде </a:t>
            </a:r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встретил </a:t>
            </a:r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хорошего человека из южного приазовского городка Мелитополя. Он работал </a:t>
            </a:r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геологической </a:t>
            </a:r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партии. Поехал я в эту партию подсобным рабочим</a:t>
            </a:r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 тех пор и началась 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моя кочевая </a:t>
            </a:r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жизнь геолога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2782" y="2628207"/>
            <a:ext cx="2742547" cy="387271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8633882" y="6428383"/>
            <a:ext cx="32787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Юрий и Ксения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Эрвье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1931 г.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00" y="151537"/>
            <a:ext cx="4292600" cy="2736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685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mb/>
      </p:transition>
    </mc:Choice>
    <mc:Fallback>
      <p:transition spd="slow">
        <p:comb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0500" y="204837"/>
            <a:ext cx="8559800" cy="3477875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1929 году завербовался в Мелитопольскую газовую партию. С этого времени и до конца жизни был связан с геологией. Вначале работал буровым рабочим, позже стал сменным мастером и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техническим руководителем отдела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куда входили 12 геологических партий. </a:t>
            </a:r>
            <a:endParaRPr lang="ru-RU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1933 году окончил с медалью Высшие инженерные курсы геологоразведчиков в городе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Киеве, после чего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получил право официально именоваться «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инженер-геологоразведчик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Тогда он ещё </a:t>
            </a:r>
            <a:endParaRPr lang="ru-RU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знал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что пройдёт не так уж много времени и разведку придётся проводить в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самых настоящих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фронтовых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условиях. После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окончания курсов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1941 г. работал в различных геологических организациях Украины в качестве рабочего и бурового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мастера.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82700" y="3809424"/>
            <a:ext cx="9169400" cy="2923877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старых мастеров была одна присказка: «Геология для юноши — билет в один конец: от увлечения до седых волос». Так оно и вышло.</a:t>
            </a:r>
          </a:p>
          <a:p>
            <a:pPr algn="just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геологоразведку я пришел двадцатилетним пареньком. И на всю жизнь выбрал для себя дорогу, которой нет конца, потому что никто не знает, где скрыла природа ключи от своих сокровищ. Геология – вечный поиск. Мы стремимся объяснить происхождение нашей планеты, жизни на ней, изучаем скрытые в недрах тайны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— признавался позже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Эрвье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5500" y="357525"/>
            <a:ext cx="3657600" cy="267062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709379" y="3049457"/>
            <a:ext cx="34854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Кадры работы геологоразведки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3740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mb/>
      </p:transition>
    </mc:Choice>
    <mc:Fallback>
      <p:transition spd="slow">
        <p:comb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7000" y="123531"/>
            <a:ext cx="7848600" cy="3477875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r>
              <a:rPr lang="ru-RU" sz="20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 дневника Юрия </a:t>
            </a:r>
            <a:r>
              <a:rPr lang="ru-RU" sz="2000" b="1" u="sng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Эрвье</a:t>
            </a:r>
            <a:r>
              <a:rPr lang="ru-RU" sz="20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1941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Замечательное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тихое, солнечное утро, сборы на море с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Ксеной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Юриком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Около 12 часов к забору подошел Володя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Ляховецкий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сказал, что только что говорил</a:t>
            </a:r>
          </a:p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Молотов о немецком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выступлении. Меня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громом ударило, до того неожиданно для меня это было.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 Мысль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сколько жертв. Сколько обездоленных семей,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потерь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промышленности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так дорого доставшейся нам - боль. Сверлила мысль. Но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лишь одно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что в конечном итоге мы вместе выйдем из этого положения, хоть и с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большими потерями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несколько сглаживало впечатление. Социальное бедствие - нет войне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имени….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52700" y="3687901"/>
            <a:ext cx="9448800" cy="3170099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героической обороны Одессы военинженер второго ранга Юрий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Эрвье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вступает в действующую армию в качестве гидрогеолога отряда глубокого бурения при отделе инженерных войск Южного фронта. Вскоре сам возглавил отряд. Ему удалось пробурить и восстановить 58 колодцев и обеспечить жителей и солдат питьевой водой.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Боевой путь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Эрвье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был нелегким, он участвовал во множестве наступательных операций в составе Южного, Северо-Кавказского, 4-го Украинского фронтов. Юрий Георгиевич гордился своими наградами: орденом Красной звезды, медалями «За оборону Одессы», «За оборону Кавказа», «За победу над Германией В Великой Отечественной войне 1941-1945 гг.»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9845" y="519373"/>
            <a:ext cx="3901655" cy="25794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3863003"/>
            <a:ext cx="2298700" cy="2819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170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mb/>
      </p:transition>
    </mc:Choice>
    <mc:Fallback>
      <p:transition spd="slow">
        <p:comb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124" y="174331"/>
            <a:ext cx="6362700" cy="1631216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r>
              <a:rPr lang="ru-RU" sz="20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 дневника Юрия </a:t>
            </a:r>
            <a:r>
              <a:rPr lang="ru-RU" sz="2000" b="1" u="sng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Эрвье</a:t>
            </a:r>
            <a:r>
              <a:rPr lang="ru-RU" sz="20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октября 1941 г.</a:t>
            </a:r>
          </a:p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Солнце! Как я его любил и люблю всю жизнь. Солнце! Сколько воспоминаний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тепла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 несешь с собой. Солнце – это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жизнь…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565900" y="1109801"/>
            <a:ext cx="5511800" cy="5632311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Возвращение к мирной жизни ознаменовалось и возвращением к любимой работе. С 1945 до 1952 года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Рауль-Юрий Георгиевич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работал начальником Южно-Молдавской нефтеразведки треста «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Молдавнефтегеология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В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августе 1952 года главком Министерства геологии СССР направил его на работу в Тюменскую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нефтеразведочную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экспедицию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 уже в 1955 году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Эрвье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главный инженер Тюменского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нефтеразведочного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треста. В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1956-1966 годах — управляющий трестом, затем управлением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Тюменьнефтегеология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Начальник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главка «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Главтюменьгеология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в 1966-1977 годах. Под его руководством был создан единый геологоразведочный трест, в котором</a:t>
            </a:r>
          </a:p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были объединены геофизики, геологи и буровики.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043" y="1981199"/>
            <a:ext cx="6098863" cy="4574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031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mb/>
      </p:transition>
    </mc:Choice>
    <mc:Fallback>
      <p:transition spd="slow">
        <p:comb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3200" y="199731"/>
            <a:ext cx="7366000" cy="3170099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июня 1960 года скважина № 6, пробуренная бригадой под руководством С.Н. Урусова из состава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Шаимской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нефтеразведочной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экспедиции,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дала мощный нефтяной фонтан. Это было первое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промышленное месторождение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нефти в Западной Сибири. 21 марта 1961 года дала нефть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мегионская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скважина, пробуренная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сургутской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экспедицией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 руководством Ф. К. Салманова. Затем последовали открытия Усть-Балыкского,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Ватинского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Покуровского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Западно-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Сургутского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многих других месторождений.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3700" y="3700601"/>
            <a:ext cx="11391900" cy="2862322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скважине Р-1 </a:t>
            </a:r>
            <a:r>
              <a:rPr lang="ru-RU" sz="20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Самотлора</a:t>
            </a:r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интервале 2123-2130 метров получен нефтяной фонтан. Визуальный дебит более 300 кубометров в сутки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Радиограмму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таким содержанием 29 мая 1965 года Юрий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Юрвье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начальник Тюменского производственного геологического управления Министерства геологии СССР —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Главтюменьгеологии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получил от Владимира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Абазарова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начальника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Мегионской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нефтеразведочной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экспедиции. Именно она стала первой весточкой миру об открытии уникального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месторождения. И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уже 22 июня 1965 года получен самый могучий фонтан — дебитом более 1000 кубометров в интервале 1693-1736 метров. Эта телеграмма уже за двумя подписями: начальника экспедиции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Абазарова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главного геолога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Синюткина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138195"/>
            <a:ext cx="4165600" cy="3562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881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mb/>
      </p:transition>
    </mc:Choice>
    <mc:Fallback>
      <p:transition spd="slow">
        <p:comb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13400" y="319537"/>
            <a:ext cx="6451600" cy="3170099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 месторождении с легендарным будущим Юрий Георгиевич в середине 60-х годов перед камерами центрального телевидения сказал так: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Тюменская область является одним из крупных районов нефтедобычи. В будущем он станет ещё более крупным благодаря открытию одного из самых уникальных в Советском Союзе месторождений — </a:t>
            </a:r>
            <a:r>
              <a:rPr lang="ru-RU" sz="20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Самотлорского</a:t>
            </a:r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Которое по своим запасам, я так думаю, превзойдёт наиболее крупное у нас в стране </a:t>
            </a:r>
            <a:r>
              <a:rPr lang="ru-RU" sz="20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Ромашкинское</a:t>
            </a:r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месторождение нефти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574800" y="4081030"/>
            <a:ext cx="9728200" cy="2554545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открытие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Самотлора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многочисленные государственные награды Юрия Георгиевича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Эрвье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дополнила Ленинская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премия. Его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называли вожаком тюменских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геологов. 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Управлять крупной компанией — это искусство, руководить 100-тысячным коллективом – дар. И Юрий </a:t>
            </a:r>
            <a:r>
              <a:rPr lang="ru-RU" sz="20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Эрвье</a:t>
            </a:r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этим даром обладал сполна. Требовательный, порой очень жёсткий, но при том внимательный и всегда справедливый, он был не только начальником, но и лидером, заряжавшим своей энергией и любовью к делу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— пишут в своей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работе «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Юрий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Эрвье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человек, любивший солнце» краеведы Тюменской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области.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162" y="129290"/>
            <a:ext cx="3663305" cy="365835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91162" y="3728475"/>
            <a:ext cx="37329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Юрий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Эрвье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Фарман Салманов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122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Mesh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TM03457485[[fn=Сетка]]</Template>
  <TotalTime>860</TotalTime>
  <Words>1451</Words>
  <Application>Microsoft Office PowerPoint</Application>
  <PresentationFormat>Широкоэкранный</PresentationFormat>
  <Paragraphs>51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Century Gothic</vt:lpstr>
      <vt:lpstr>Times New Roman</vt:lpstr>
      <vt:lpstr>Сетка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Климов А. Юрий Эрвье</dc:creator>
  <cp:lastModifiedBy>Иришка</cp:lastModifiedBy>
  <cp:revision>26</cp:revision>
  <dcterms:created xsi:type="dcterms:W3CDTF">2025-04-01T18:56:47Z</dcterms:created>
  <dcterms:modified xsi:type="dcterms:W3CDTF">2025-04-03T05:22:18Z</dcterms:modified>
</cp:coreProperties>
</file>