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8" r:id="rId1"/>
  </p:sldMasterIdLst>
  <p:notesMasterIdLst>
    <p:notesMasterId r:id="rId14"/>
  </p:notesMasterIdLst>
  <p:sldIdLst>
    <p:sldId id="306" r:id="rId2"/>
    <p:sldId id="308" r:id="rId3"/>
    <p:sldId id="309" r:id="rId4"/>
    <p:sldId id="311" r:id="rId5"/>
    <p:sldId id="313" r:id="rId6"/>
    <p:sldId id="315" r:id="rId7"/>
    <p:sldId id="316" r:id="rId8"/>
    <p:sldId id="317" r:id="rId9"/>
    <p:sldId id="321" r:id="rId10"/>
    <p:sldId id="318" r:id="rId11"/>
    <p:sldId id="319" r:id="rId12"/>
    <p:sldId id="32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F7DC7E1-D4B9-4E0D-90A8-E72447E16B3F}">
          <p14:sldIdLst>
            <p14:sldId id="306"/>
            <p14:sldId id="308"/>
            <p14:sldId id="309"/>
            <p14:sldId id="311"/>
            <p14:sldId id="313"/>
            <p14:sldId id="315"/>
            <p14:sldId id="316"/>
            <p14:sldId id="317"/>
            <p14:sldId id="321"/>
            <p14:sldId id="318"/>
            <p14:sldId id="319"/>
            <p14:sldId id="323"/>
          </p14:sldIdLst>
        </p14:section>
        <p14:section name="Раздел без заголовка" id="{9790DB48-CA2B-4F86-995C-21EF02D42E5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F955"/>
    <a:srgbClr val="008000"/>
    <a:srgbClr val="D0C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4" autoAdjust="0"/>
    <p:restoredTop sz="96310" autoAdjust="0"/>
  </p:normalViewPr>
  <p:slideViewPr>
    <p:cSldViewPr snapToGrid="0">
      <p:cViewPr varScale="1">
        <p:scale>
          <a:sx n="108" d="100"/>
          <a:sy n="108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476B3-844D-4EDE-95BE-A1FA4A74311B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49675-3BBF-4123-8102-CD357F11EB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32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44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62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02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8029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027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4694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99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96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9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63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24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0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99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37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7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480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002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8A7E7C9-CCBF-42A2-8750-B5041245F91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0F0E06-7C48-4340-96B2-240333D02D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0875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62" r:id="rId14"/>
    <p:sldLayoutId id="2147484063" r:id="rId15"/>
    <p:sldLayoutId id="2147484064" r:id="rId16"/>
    <p:sldLayoutId id="21474840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хХх\Desktop\ГИМНАЗИЯ\ФОНТАН КОЛЯ\DSC_027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2" y="209005"/>
            <a:ext cx="10987093" cy="63485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272" y="209005"/>
            <a:ext cx="4560168" cy="3657601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«Нижневартовск: история в лицах»</a:t>
            </a:r>
            <a:br>
              <a:rPr lang="ru-RU" sz="3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«мой дедушка </a:t>
            </a:r>
            <a:r>
              <a:rPr lang="ru-RU" sz="31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Наумов Вячеслав Иванович»</a:t>
            </a:r>
            <a:r>
              <a:rPr lang="ru-RU" sz="31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sz="3100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27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Наумова Василиса Николаевна</a:t>
            </a:r>
            <a:br>
              <a:rPr lang="ru-RU" sz="27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Гимназия №2</a:t>
            </a:r>
            <a:br>
              <a:rPr lang="ru-RU" sz="27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8 «А» </a:t>
            </a:r>
            <a:r>
              <a:rPr lang="ru-RU" sz="27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класс</a:t>
            </a:r>
            <a:endParaRPr lang="ru-RU" sz="2700" dirty="0">
              <a:solidFill>
                <a:schemeClr val="accent1">
                  <a:lumMod val="40000"/>
                  <a:lumOff val="6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 descr="C:\Users\хХх\Downloads\f7719bdb-0e8e-47b4-b6e4-82405f83807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795" y="1214845"/>
            <a:ext cx="3395754" cy="5342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riya_-_Oskolok_lda_minus_6512477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5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996" y="167443"/>
            <a:ext cx="5891843" cy="6552534"/>
          </a:xfrm>
        </p:spPr>
        <p:txBody>
          <a:bodyPr>
            <a:normAutofit/>
          </a:bodyPr>
          <a:lstStyle/>
          <a:p>
            <a:r>
              <a:rPr lang="ru-RU" sz="19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Мой </a:t>
            </a:r>
            <a:r>
              <a:rPr lang="ru-RU" sz="19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дедушка, Вячеслава Ивановича выдвинул более 50 предложений, по эскизам и чертежам которых делали новое оборудование. В приоритете у военизированного отряда и тогда, и сейчас остается безопасное выполнение работ. При руководстве моего деда не произошло ни одного тяжелого случая </a:t>
            </a:r>
            <a:r>
              <a:rPr lang="ru-RU" sz="1900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травмирования</a:t>
            </a:r>
            <a:r>
              <a:rPr lang="ru-RU" sz="19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 За это он был отмечен грамотами Госгортехнадзора, МЧС России, городского и окружного руководства. Его имя навсегда увековечено на обелиске Первой скважины и в летописях первопроходцев </a:t>
            </a:r>
            <a:r>
              <a:rPr lang="ru-RU" sz="1900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Самотлора</a:t>
            </a:r>
            <a:r>
              <a:rPr lang="ru-RU" sz="19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9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После </a:t>
            </a:r>
            <a:r>
              <a:rPr lang="ru-RU" sz="19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выхода на пенсию в 2008 г. продолжил работать на профессиональном предприятии ООО «</a:t>
            </a:r>
            <a:r>
              <a:rPr lang="ru-RU" sz="1900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Юграпромбезопасность</a:t>
            </a:r>
            <a:r>
              <a:rPr lang="ru-RU" sz="19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» в должности исполнительного директора, выполняя те же задачи, что и в отряде.</a:t>
            </a:r>
          </a:p>
          <a:p>
            <a:endParaRPr lang="ru-RU" sz="2400" cap="all" dirty="0">
              <a:ln w="3175" cmpd="sng">
                <a:noFill/>
              </a:ln>
              <a:solidFill>
                <a:schemeClr val="tx1"/>
              </a:solidFill>
              <a:latin typeface="Cambria" panose="02040503050406030204" pitchFamily="18" charset="0"/>
              <a:ea typeface="+mj-ea"/>
              <a:cs typeface="+mj-cs"/>
            </a:endParaRPr>
          </a:p>
        </p:txBody>
      </p:sp>
      <p:pic>
        <p:nvPicPr>
          <p:cNvPr id="7" name="Рисунок 6" descr="C:\Users\хХх\Desktop\ГИМНАЗИЯ\НАУМОВ ВИ презентация\IMG_64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83" y="1119277"/>
            <a:ext cx="4258491" cy="56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Наумов  Вячеслав  Иванович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" y="167444"/>
            <a:ext cx="3174276" cy="3868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8332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0" y="388189"/>
            <a:ext cx="5185954" cy="596085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endParaRPr lang="ru-RU" sz="2000" dirty="0" smtClean="0">
              <a:ln w="3175" cmpd="sng">
                <a:noFill/>
              </a:ln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Окончательно 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ушел на пенсию </a:t>
            </a:r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Вячеслав Иванович в 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2014 г. Переехал в Тюмень. </a:t>
            </a:r>
            <a:endParaRPr lang="ru-RU" sz="2100" cap="all" dirty="0" smtClean="0">
              <a:ln w="3175" cmpd="sng">
                <a:noFill/>
              </a:ln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Приезжает 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к нам в гости в Нижневартовск, навещает своих коллег, смотрит что изменилось, радуется, что многие традиции прижились и сохраняются молодыми специалистами. </a:t>
            </a:r>
            <a:endParaRPr lang="ru-RU" sz="2100" cap="all" dirty="0" smtClean="0">
              <a:ln w="3175" cmpd="sng">
                <a:noFill/>
              </a:ln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Мой 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отец продолжает династию ликвидаторов нефтяных фонтанов, сейчас руководит </a:t>
            </a:r>
            <a:r>
              <a:rPr lang="ru-RU" sz="2100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Нижневартовским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филиалом предприятия ООО «</a:t>
            </a:r>
            <a:r>
              <a:rPr lang="ru-RU" sz="2100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Юграпромбезопасность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Горжусь </a:t>
            </a:r>
            <a:r>
              <a:rPr lang="ru-RU" sz="2100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моим дедушкой! Вячеслав Иванович – человек-легенда, человек,  сделавший невероятно много в своей профессии для развития не только нашего города, но и страны</a:t>
            </a:r>
            <a:r>
              <a:rPr lang="ru-RU" sz="2100" cap="all" dirty="0" smtClean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>
              <a:lnSpc>
                <a:spcPct val="80000"/>
              </a:lnSpc>
            </a:pPr>
            <a:endParaRPr lang="ru-RU" sz="1900" dirty="0" smtClean="0">
              <a:ln w="3175" cmpd="sng">
                <a:noFill/>
              </a:ln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ru-RU" sz="1900" dirty="0">
              <a:ln w="3175" cmpd="sng">
                <a:noFill/>
              </a:ln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ru-RU" sz="1900" dirty="0">
              <a:ln w="3175" cmpd="sng">
                <a:noFill/>
              </a:ln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C:\Users\хХх\Downloads\b5932cb5-1b2e-4f11-a6cf-e513a38ad47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7" y="137841"/>
            <a:ext cx="3393355" cy="4434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85947" y="2273349"/>
            <a:ext cx="5324806" cy="335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171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4" y="227244"/>
            <a:ext cx="6790961" cy="47692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512" y="1612197"/>
            <a:ext cx="7451877" cy="498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03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023" y="94892"/>
            <a:ext cx="11895825" cy="2609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Мой </a:t>
            </a: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легендарный дедушка Наумов Вячеслав Иванович, статный красавец, с красивым лицом, озорными, почти хитрыми глазами, отец трех сыновей, дедушка моих, многочисленных двоюродных братьев и сестер, для меня конечно - просто дедушка Слава</a:t>
            </a: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C:\Users\хХх\Downloads\b3e5dbdc-f426-4d85-a5c9-5bef4dbd1b9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43" y="1698171"/>
            <a:ext cx="7733211" cy="49900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185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3932" y="288192"/>
            <a:ext cx="5594187" cy="6210261"/>
          </a:xfrm>
        </p:spPr>
        <p:txBody>
          <a:bodyPr>
            <a:noAutofit/>
          </a:bodyPr>
          <a:lstStyle/>
          <a:p>
            <a:r>
              <a:rPr lang="ru-RU" sz="1900" b="1" u="sng" cap="none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900" b="1" u="sng" cap="none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1900" cap="none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20595" y="836023"/>
            <a:ext cx="4440479" cy="4241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Дедушка Слава печет невероятно вкусные пироги, пиццу и хлеб. Много знает про выращивание урожая на огороде, с любовью и неустанно трудится на даче. Обожает рыбалку и баню и повторюсь – кулинарию. Мы даже предлагали ему открыть кафе, где можно было бы лакомится его треугольниками, </a:t>
            </a:r>
            <a:r>
              <a:rPr lang="ru-RU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мантами, </a:t>
            </a: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пирогами со щавелем, ароматным хлебом! А если не сезон, любит читать классику, играть в нарды,  может часами гулять по улицам и паркам, потому что сидеть без дела - это не про моего деда!</a:t>
            </a:r>
          </a:p>
        </p:txBody>
      </p:sp>
      <p:pic>
        <p:nvPicPr>
          <p:cNvPr id="7" name="Рисунок 6" descr="C:\Users\хХх\Downloads\3f33f5f2-997c-490b-b8dc-9c37911b3d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12" y="2181749"/>
            <a:ext cx="3247531" cy="442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хХх\Downloads\372f67b8-bb9d-4e34-ae67-f43cd36c067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97" y="117113"/>
            <a:ext cx="4258492" cy="31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хХх\Downloads\e66c7a8b-fffc-4307-874a-1d0593abd2f3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89" y="2089831"/>
            <a:ext cx="3378061" cy="4136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72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0512" y="186429"/>
            <a:ext cx="7970055" cy="6347535"/>
          </a:xfrm>
        </p:spPr>
        <p:txBody>
          <a:bodyPr>
            <a:noAutofit/>
          </a:bodyPr>
          <a:lstStyle/>
          <a:p>
            <a:r>
              <a:rPr lang="ru-RU" sz="1900" cap="none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900" cap="none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1900" cap="none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1874" y="301105"/>
            <a:ext cx="4939406" cy="5723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Но взрослея я все больше понимала, что мой дед вне стен нашего дома превращался сурового, справедливого мастера сложнейшей профессии -  ликвидатора нефтяных и газовых фонтанов!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 smtClean="0"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мой дедушка 1948 году,  25 февраля ему исполнилось 77 лет! Детство и юность провел в родном крае Куйбышевской области, в деревне Старая Рачейка. Я была на родине деда. Огромная, чистая деревня, широкие улицы утопающие в кустах сирени и яблонь, теплый пруд окруженный травами, ромашками. Для детского счастья есть все! Узнала, что такое колонка с чистейшей и вкуснейшей водой. Представила, как дедушка в своем детстве набегавшись с ребятами, подбегает к колонке и пьет воду…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C:\Users\хХх\Downloads\IMG_416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511" y="186429"/>
            <a:ext cx="2732357" cy="2804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хХх\Downloads\IMG_415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982" y="3179941"/>
            <a:ext cx="3983605" cy="3215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хХх\Downloads\IMG_421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65" y="3179942"/>
            <a:ext cx="2571708" cy="3215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хХх\Downloads\IMG_411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7" y="186429"/>
            <a:ext cx="3743148" cy="2743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791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29" y="168676"/>
            <a:ext cx="5528037" cy="600783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</a:pP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Вячеслав </a:t>
            </a: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Иванович, свою трудовую деятельность начал в далекие для меня 1960-1970 </a:t>
            </a: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годы.</a:t>
            </a:r>
            <a:b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Закончил </a:t>
            </a:r>
            <a:r>
              <a:rPr lang="ru-RU" sz="1800" dirty="0" err="1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Сызранский</a:t>
            </a: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нефтяной техникум,  молодым специалистом ринулся покарать нефтеносный край западной Сибири</a:t>
            </a: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1972 </a:t>
            </a: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году с молодой красивой женой приехал в город Нижневартовск сразу пошел по нефтяной специальности помощником бурильщика в бригаде капитального ремонта скважин НГДУ «</a:t>
            </a:r>
            <a:r>
              <a:rPr lang="ru-RU" sz="1800" dirty="0" err="1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Нижневартовскнефть</a:t>
            </a:r>
            <a: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br>
              <a:rPr lang="ru-RU" sz="18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16e1ef3ee68f7e4bca3adf114fd19cf4dfc957eb-457554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89" y="124594"/>
            <a:ext cx="4252731" cy="335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dfebe479fd3f1ebda22ff6674fa0c5c33d6c44d1-1248003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929" y="2887844"/>
            <a:ext cx="5100195" cy="342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259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6297" y="507869"/>
            <a:ext cx="5286897" cy="6350131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  <a:buClr>
                <a:schemeClr val="tx1"/>
              </a:buClr>
              <a:buSzPct val="80000"/>
            </a:pPr>
            <a: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900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1900" cap="none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6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3" y="808315"/>
            <a:ext cx="5546725" cy="518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58568" y="687653"/>
            <a:ext cx="6096000" cy="5426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Дедушка рассказывает, как летом на месторождении «кормили» комаров и мошек, а зимой морозы стояли суровые за минус 40-50 градусов. Ни чего не пугало, так как рядом такие же молодые, горячие, идейные друзья, коллеги. Моего дедушку покорили сибирские просторы и размах проводимых работ по освоению нефтяных месторождений.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Темпы работ по бурению скважин были впечатляющие, случались аварии, в том числе и </a:t>
            </a:r>
            <a:r>
              <a:rPr lang="ru-RU" dirty="0" err="1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нефтегазопроявления</a:t>
            </a: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, и открытые фонтаны.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Вникая в специфику дед сменил специальность нефтяника на профессию ликвидатора фонтанов в противофонтанной службе -  с 1 февраля 1973 г. переводом перешел работать в </a:t>
            </a:r>
            <a:r>
              <a:rPr lang="ru-RU" dirty="0" err="1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Нижневартовский</a:t>
            </a:r>
            <a:r>
              <a:rPr lang="ru-RU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отряд по предупреждению и ликвидации нефтяных и газовых фонтанов – командиром пункта, параллельно со службой пройдя курсы подготовки командного состава в г. Отрадном.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10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6114" y="391886"/>
            <a:ext cx="5291690" cy="610066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фонтан запомнился Наумову В. И. на всю жизнь: это был куст 367 буровой бригады Глебова В. С.</a:t>
            </a:r>
            <a:b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Позже продолжил работать районным инженером, проводил работу по предупреждению НГВП в бригадах бурения нефтедобывающих предприятиях. </a:t>
            </a: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1977 г. был назначен помощником командира отряда. В этой должности занимался профилактической работой по предупреждению возникновения нефтегазовых проявлений и возможных газовых аварий, а когда такие аварии случались руководил работами по их ликвидации.</a:t>
            </a:r>
            <a:b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u="sng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100" u="sng" cap="none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700" dirty="0">
                <a:latin typeface="Cambria" panose="02040503050406030204" pitchFamily="18" charset="0"/>
              </a:rPr>
              <a:t/>
            </a:r>
            <a:br>
              <a:rPr lang="ru-RU" sz="2700" dirty="0">
                <a:latin typeface="Cambria" panose="02040503050406030204" pitchFamily="18" charset="0"/>
              </a:rPr>
            </a:br>
            <a:endParaRPr lang="ru-RU" dirty="0"/>
          </a:p>
        </p:txBody>
      </p:sp>
      <p:pic>
        <p:nvPicPr>
          <p:cNvPr id="7" name="Объект 6" descr="C:\Users\хХх\Downloads\c18ceeee-dab8-487e-9266-f5880147015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2" y="391886"/>
            <a:ext cx="5865223" cy="594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6863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690113"/>
            <a:ext cx="5431917" cy="5676181"/>
          </a:xfrm>
        </p:spPr>
        <p:txBody>
          <a:bodyPr>
            <a:no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3600" y="499840"/>
            <a:ext cx="5792941" cy="6026261"/>
          </a:xfrm>
        </p:spPr>
        <p:txBody>
          <a:bodyPr>
            <a:normAutofit/>
          </a:bodyPr>
          <a:lstStyle/>
          <a:p>
            <a:r>
              <a:rPr lang="ru-RU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За время службы моего деда Наумова Вячеслава Ивановича в отряде с 1973-го по 2008 гг. крупных аварий с полным разрушением бурового или нефтепромыслового оборудования было более 100 случаев, </a:t>
            </a:r>
            <a:r>
              <a:rPr lang="ru-RU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нефтегазопроявлений</a:t>
            </a:r>
            <a:r>
              <a:rPr lang="ru-RU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и выбросов, которые представляли большую опасность перехода в открытый фонтан, – более 200 случаев. На </a:t>
            </a:r>
            <a:r>
              <a:rPr lang="ru-RU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Самотлорском</a:t>
            </a:r>
            <a:r>
              <a:rPr lang="ru-RU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месторождении особенно запомнились аварии с открытым фонтанированием на кустах бурения №№ 90, 91, 94, 80. При освоении других месторождений – авария на Ван-</a:t>
            </a:r>
            <a:r>
              <a:rPr lang="ru-RU" cap="all" dirty="0" err="1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Еганском</a:t>
            </a:r>
            <a:r>
              <a:rPr lang="ru-RU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 месторождении (Бахилы). Каждая, даже незначительная авария, была очень опасной для здоровья и жизни</a:t>
            </a:r>
            <a:br>
              <a:rPr lang="ru-RU" cap="all" dirty="0">
                <a:ln w="3175" cmpd="sng">
                  <a:noFill/>
                </a:ln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cap="all" dirty="0">
              <a:ln w="3175" cmpd="sng">
                <a:noFill/>
              </a:ln>
              <a:solidFill>
                <a:srgbClr val="000000"/>
              </a:solidFill>
              <a:latin typeface="PT San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хХх\Downloads\f7719bdb-0e8e-47b4-b6e4-82405f83807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54" y="395337"/>
            <a:ext cx="4284617" cy="57442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7899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7634" y="353684"/>
            <a:ext cx="4603301" cy="5211094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Отряд</a:t>
            </a:r>
            <a:r>
              <a:rPr lang="ru-RU" sz="2000" dirty="0">
                <a:solidFill>
                  <a:srgbClr val="000000"/>
                </a:solidFill>
                <a:latin typeface="PT Sans"/>
                <a:ea typeface="Times New Roman" panose="02020603050405020304" pitchFamily="18" charset="0"/>
                <a:cs typeface="Times New Roman" panose="02020603050405020304" pitchFamily="18" charset="0"/>
              </a:rPr>
              <a:t>, где работал мой дед комплектовался в основном из числа инженеров, техников и рабочих предприятий нефтедобычи. Ребята приобретали опыт в «бою», при ликвидации аварий: изобретали приспособления, изготавливали оборудование прямо в ходе выполнения работ.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C:\Users\хХх\Downloads\308d0e5e-e62b-4586-bc2f-00d4bb753243 (1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6" y="218848"/>
            <a:ext cx="5105400" cy="3729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i?id=528dd4ea25342be8ffe40b05153998c4c5dac8f1-8309375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202" y="2390503"/>
            <a:ext cx="2952205" cy="4114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912708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3178</TotalTime>
  <Words>913</Words>
  <Application>Microsoft Office PowerPoint</Application>
  <PresentationFormat>Широкоэкранный</PresentationFormat>
  <Paragraphs>25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Cambria</vt:lpstr>
      <vt:lpstr>Cambria Math</vt:lpstr>
      <vt:lpstr>Century Gothic</vt:lpstr>
      <vt:lpstr>PT Sans</vt:lpstr>
      <vt:lpstr>Times New Roman</vt:lpstr>
      <vt:lpstr>Wingdings 3</vt:lpstr>
      <vt:lpstr>Сектор</vt:lpstr>
      <vt:lpstr>«Нижневартовск: история в лицах» «мой дедушка Наумов Вячеслав Иванович» Наумова Василиса Николаевна Гимназия №2 8 «А» класс</vt:lpstr>
      <vt:lpstr>Презентация PowerPoint</vt:lpstr>
      <vt:lpstr>  </vt:lpstr>
      <vt:lpstr>  </vt:lpstr>
      <vt:lpstr> Вячеслав Иванович, свою трудовую деятельность начал в далекие для меня 1960-1970 годы.   Закончил Сызранский нефтяной техникум,  молодым специалистом ринулся покарать нефтеносный край западной Сибири.   1972 году с молодой красивой женой приехал в город Нижневартовск сразу пошел по нефтяной специальности помощником бурильщика в бригаде капитального ремонта скважин НГДУ «Нижневартовскнефть».  </vt:lpstr>
      <vt:lpstr> </vt:lpstr>
      <vt:lpstr>    Первый фонтан запомнился Наумову В. И. на всю жизнь: это был куст 367 буровой бригады Глебова В. С. Позже продолжил работать районным инженером, проводил работу по предупреждению НГВП в бригадах бурения нефтедобывающих предприятиях.   В 1977 г. был назначен помощником командира отряда. В этой должности занимался профилактической работой по предупреждению возникновения нефтегазовых проявлений и возможных газовых аварий, а когда такие аварии случались руководил работами по их ликвидации.    </vt:lpstr>
      <vt:lpstr> </vt:lpstr>
      <vt:lpstr>  Отряд, где работал мой дед комплектовался в основном из числа инженеров, техников и рабочих предприятий нефтедобычи. Ребята приобретали опыт в «бою», при ликвидации аварий: изобретали приспособления, изготавливали оборудование прямо в ходе выполнения работ.   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НА ТЕМУ ТАК ЛИ КРОВОЖАДНЫ БЕЛЫЕ АКУЛЫ</dc:title>
  <dc:creator>admin</dc:creator>
  <cp:lastModifiedBy>Big Muzzy</cp:lastModifiedBy>
  <cp:revision>362</cp:revision>
  <dcterms:created xsi:type="dcterms:W3CDTF">2015-05-05T16:18:33Z</dcterms:created>
  <dcterms:modified xsi:type="dcterms:W3CDTF">2025-03-16T09:00:24Z</dcterms:modified>
</cp:coreProperties>
</file>