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4" r:id="rId2"/>
    <p:sldId id="257" r:id="rId3"/>
    <p:sldId id="259" r:id="rId4"/>
    <p:sldId id="260" r:id="rId5"/>
    <p:sldId id="261" r:id="rId6"/>
    <p:sldId id="262" r:id="rId7"/>
    <p:sldId id="256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88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46EB0C-1591-47DB-A166-D068601CEB7E}" type="datetimeFigureOut">
              <a:rPr lang="ru-RU" smtClean="0"/>
              <a:t>12.03.2025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1CCAD1-4425-47F7-AE69-76780A7503B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46EB0C-1591-47DB-A166-D068601CEB7E}" type="datetimeFigureOut">
              <a:rPr lang="ru-RU" smtClean="0"/>
              <a:t>12.03.2025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1CCAD1-4425-47F7-AE69-76780A7503B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46EB0C-1591-47DB-A166-D068601CEB7E}" type="datetimeFigureOut">
              <a:rPr lang="ru-RU" smtClean="0"/>
              <a:t>12.03.2025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1CCAD1-4425-47F7-AE69-76780A7503B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46EB0C-1591-47DB-A166-D068601CEB7E}" type="datetimeFigureOut">
              <a:rPr lang="ru-RU" smtClean="0"/>
              <a:t>12.03.2025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1CCAD1-4425-47F7-AE69-76780A7503B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46EB0C-1591-47DB-A166-D068601CEB7E}" type="datetimeFigureOut">
              <a:rPr lang="ru-RU" smtClean="0"/>
              <a:t>12.03.2025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1CCAD1-4425-47F7-AE69-76780A7503B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46EB0C-1591-47DB-A166-D068601CEB7E}" type="datetimeFigureOut">
              <a:rPr lang="ru-RU" smtClean="0"/>
              <a:t>12.03.2025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1CCAD1-4425-47F7-AE69-76780A7503B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46EB0C-1591-47DB-A166-D068601CEB7E}" type="datetimeFigureOut">
              <a:rPr lang="ru-RU" smtClean="0"/>
              <a:t>12.03.2025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1CCAD1-4425-47F7-AE69-76780A7503B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46EB0C-1591-47DB-A166-D068601CEB7E}" type="datetimeFigureOut">
              <a:rPr lang="ru-RU" smtClean="0"/>
              <a:t>12.03.2025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1CCAD1-4425-47F7-AE69-76780A7503B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46EB0C-1591-47DB-A166-D068601CEB7E}" type="datetimeFigureOut">
              <a:rPr lang="ru-RU" smtClean="0"/>
              <a:t>12.03.2025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1CCAD1-4425-47F7-AE69-76780A7503B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46EB0C-1591-47DB-A166-D068601CEB7E}" type="datetimeFigureOut">
              <a:rPr lang="ru-RU" smtClean="0"/>
              <a:t>12.03.2025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1CCAD1-4425-47F7-AE69-76780A7503B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46EB0C-1591-47DB-A166-D068601CEB7E}" type="datetimeFigureOut">
              <a:rPr lang="ru-RU" smtClean="0"/>
              <a:t>12.03.2025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1CCAD1-4425-47F7-AE69-76780A7503B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46EB0C-1591-47DB-A166-D068601CEB7E}" type="datetimeFigureOut">
              <a:rPr lang="ru-RU" smtClean="0"/>
              <a:t>12.03.2025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1CCAD1-4425-47F7-AE69-76780A7503BF}" type="slidenum">
              <a:rPr lang="ru-RU" smtClean="0"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image" Target="../media/image4.jpeg"/><Relationship Id="rId7" Type="http://schemas.openxmlformats.org/officeDocument/2006/relationships/image" Target="../media/image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jpeg"/><Relationship Id="rId11" Type="http://schemas.openxmlformats.org/officeDocument/2006/relationships/image" Target="../media/image1.jpeg"/><Relationship Id="rId5" Type="http://schemas.openxmlformats.org/officeDocument/2006/relationships/image" Target="../media/image6.jpeg"/><Relationship Id="rId10" Type="http://schemas.openxmlformats.org/officeDocument/2006/relationships/image" Target="../media/image11.jpeg"/><Relationship Id="rId4" Type="http://schemas.openxmlformats.org/officeDocument/2006/relationships/image" Target="../media/image5.jpeg"/><Relationship Id="rId9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титул.jpg"/>
          <p:cNvPicPr>
            <a:picLocks noChangeAspect="1"/>
          </p:cNvPicPr>
          <p:nvPr/>
        </p:nvPicPr>
        <p:blipFill>
          <a:blip r:embed="rId2" cstate="print"/>
          <a:srcRect l="2946" r="279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Скругленный прямоугольник 4"/>
          <p:cNvSpPr/>
          <p:nvPr/>
        </p:nvSpPr>
        <p:spPr>
          <a:xfrm>
            <a:off x="928662" y="714356"/>
            <a:ext cx="7143800" cy="5357850"/>
          </a:xfrm>
          <a:prstGeom prst="roundRect">
            <a:avLst/>
          </a:prstGeom>
          <a:solidFill>
            <a:schemeClr val="bg1">
              <a:lumMod val="50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1071538" y="857232"/>
            <a:ext cx="6786610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latin typeface="B52" pitchFamily="81" charset="0"/>
              </a:rPr>
              <a:t>«Нижневартовск: </a:t>
            </a:r>
          </a:p>
          <a:p>
            <a:pPr algn="ctr"/>
            <a:r>
              <a:rPr lang="ru-RU" sz="3600" b="1" dirty="0" smtClean="0">
                <a:latin typeface="B52" pitchFamily="81" charset="0"/>
              </a:rPr>
              <a:t>история в лицах»</a:t>
            </a:r>
          </a:p>
          <a:p>
            <a:pPr algn="ctr"/>
            <a:r>
              <a:rPr lang="ru-RU" sz="2800" b="1" dirty="0" smtClean="0">
                <a:latin typeface="B52" pitchFamily="81" charset="0"/>
              </a:rPr>
              <a:t>городской конкурс презентаций</a:t>
            </a:r>
            <a:endParaRPr lang="ru-RU" sz="2800" b="1" dirty="0">
              <a:latin typeface="B52" pitchFamily="81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071538" y="4286256"/>
            <a:ext cx="6786610" cy="14157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err="1" smtClean="0">
                <a:latin typeface="B52" pitchFamily="81" charset="0"/>
              </a:rPr>
              <a:t>Аленчук</a:t>
            </a:r>
            <a:r>
              <a:rPr lang="ru-RU" sz="3600" b="1" dirty="0" smtClean="0">
                <a:latin typeface="B52" pitchFamily="81" charset="0"/>
              </a:rPr>
              <a:t> Милана Ивановна</a:t>
            </a:r>
          </a:p>
          <a:p>
            <a:pPr algn="ctr"/>
            <a:r>
              <a:rPr lang="ru-RU" sz="2200" b="1" dirty="0" smtClean="0">
                <a:latin typeface="B52" pitchFamily="81" charset="0"/>
              </a:rPr>
              <a:t>МБОУ СШ № 21 им.В. </a:t>
            </a:r>
            <a:r>
              <a:rPr lang="ru-RU" sz="2200" b="1" dirty="0" err="1" smtClean="0">
                <a:latin typeface="B52" pitchFamily="81" charset="0"/>
              </a:rPr>
              <a:t>Овсянникова-Заярского</a:t>
            </a:r>
            <a:endParaRPr lang="ru-RU" sz="2200" b="1" dirty="0" smtClean="0">
              <a:latin typeface="B52" pitchFamily="81" charset="0"/>
            </a:endParaRPr>
          </a:p>
          <a:p>
            <a:pPr algn="ctr"/>
            <a:r>
              <a:rPr lang="ru-RU" sz="2800" b="1" dirty="0" smtClean="0">
                <a:latin typeface="B52" pitchFamily="81" charset="0"/>
              </a:rPr>
              <a:t>5 «А» класс</a:t>
            </a:r>
            <a:endParaRPr lang="ru-RU" sz="2800" b="1" dirty="0">
              <a:latin typeface="B52" pitchFamily="81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071538" y="2714620"/>
            <a:ext cx="678661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600" b="1" dirty="0" smtClean="0">
                <a:latin typeface="B52" pitchFamily="81" charset="0"/>
              </a:rPr>
              <a:t>Первый во всём</a:t>
            </a:r>
            <a:endParaRPr lang="ru-RU" sz="5400" b="1" dirty="0">
              <a:latin typeface="B52" pitchFamily="81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tx1">
                <a:lumMod val="85000"/>
              </a:schemeClr>
            </a:gs>
            <a:gs pos="100000">
              <a:schemeClr val="bg1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85720" y="2285992"/>
            <a:ext cx="5500726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chemeClr val="bg1"/>
                </a:solidFill>
                <a:latin typeface="B52" pitchFamily="81" charset="0"/>
              </a:rPr>
              <a:t>   «</a:t>
            </a:r>
            <a:r>
              <a:rPr lang="ru-RU" sz="2000" b="1" dirty="0" err="1" smtClean="0">
                <a:solidFill>
                  <a:schemeClr val="bg1"/>
                </a:solidFill>
                <a:latin typeface="B52" pitchFamily="81" charset="0"/>
              </a:rPr>
              <a:t>Самотлорский</a:t>
            </a:r>
            <a:r>
              <a:rPr lang="ru-RU" sz="2000" b="1" dirty="0" smtClean="0">
                <a:solidFill>
                  <a:schemeClr val="bg1"/>
                </a:solidFill>
                <a:latin typeface="B52" pitchFamily="81" charset="0"/>
              </a:rPr>
              <a:t> профессор» так любовно называли Анатолия Дмитриевича коллеги-буровики. Но признание, уважение и слава придут к нему позже, после долгих и трудных лет работы.</a:t>
            </a:r>
          </a:p>
          <a:p>
            <a:r>
              <a:rPr lang="ru-RU" sz="2000" b="1" dirty="0">
                <a:solidFill>
                  <a:schemeClr val="bg1"/>
                </a:solidFill>
                <a:latin typeface="B52" pitchFamily="81" charset="0"/>
              </a:rPr>
              <a:t> </a:t>
            </a:r>
            <a:r>
              <a:rPr lang="ru-RU" sz="2000" b="1" dirty="0" smtClean="0">
                <a:solidFill>
                  <a:schemeClr val="bg1"/>
                </a:solidFill>
                <a:latin typeface="B52" pitchFamily="81" charset="0"/>
              </a:rPr>
              <a:t>  А до этого была работа в колхозе, учеба в ремесленном училище после которого он начал свой трудовой путь в Башкирской республике. За 15 лет он «вырос» от бурильщика до мастера.</a:t>
            </a:r>
            <a:endParaRPr lang="ru-RU" sz="2000" b="1" dirty="0">
              <a:solidFill>
                <a:schemeClr val="bg1"/>
              </a:solidFill>
              <a:latin typeface="B52" pitchFamily="81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85720" y="285728"/>
            <a:ext cx="507209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latin typeface="B52" pitchFamily="81" charset="0"/>
              </a:rPr>
              <a:t>Первый во всём</a:t>
            </a:r>
            <a:endParaRPr lang="ru-RU" sz="4800" b="1" dirty="0">
              <a:latin typeface="B52" pitchFamily="81" charset="0"/>
            </a:endParaRPr>
          </a:p>
        </p:txBody>
      </p:sp>
      <p:sp>
        <p:nvSpPr>
          <p:cNvPr id="2050" name="AutoShape 2" descr="Шакшин  Анатолий  Дмитриевич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9" name="Рисунок 8" descr="_6w1a0t6bHQ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857884" y="214290"/>
            <a:ext cx="3049383" cy="4795848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285720" y="1000108"/>
            <a:ext cx="507209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err="1" smtClean="0">
                <a:latin typeface="B52" pitchFamily="81" charset="0"/>
              </a:rPr>
              <a:t>Шакшин</a:t>
            </a:r>
            <a:r>
              <a:rPr lang="ru-RU" sz="3600" b="1" dirty="0" smtClean="0">
                <a:latin typeface="B52" pitchFamily="81" charset="0"/>
              </a:rPr>
              <a:t> </a:t>
            </a:r>
          </a:p>
          <a:p>
            <a:pPr algn="ctr"/>
            <a:r>
              <a:rPr lang="ru-RU" sz="3600" b="1" dirty="0" smtClean="0">
                <a:latin typeface="B52" pitchFamily="81" charset="0"/>
              </a:rPr>
              <a:t>Анатолий Дмитриевич</a:t>
            </a:r>
            <a:endParaRPr lang="ru-RU" sz="3600" b="1" dirty="0">
              <a:latin typeface="B52" pitchFamily="81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85720" y="5364320"/>
            <a:ext cx="857256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chemeClr val="bg1"/>
                </a:solidFill>
                <a:latin typeface="B52" pitchFamily="81" charset="0"/>
              </a:rPr>
              <a:t>   А уже в 1964 году она со всей своей бригадой приехал осваивать </a:t>
            </a:r>
            <a:r>
              <a:rPr lang="ru-RU" sz="2000" b="1" dirty="0" err="1" smtClean="0">
                <a:solidFill>
                  <a:schemeClr val="bg1"/>
                </a:solidFill>
                <a:latin typeface="B52" pitchFamily="81" charset="0"/>
              </a:rPr>
              <a:t>Шаимское</a:t>
            </a:r>
            <a:r>
              <a:rPr lang="ru-RU" sz="2000" b="1" dirty="0" smtClean="0">
                <a:solidFill>
                  <a:schemeClr val="bg1"/>
                </a:solidFill>
                <a:latin typeface="B52" pitchFamily="81" charset="0"/>
              </a:rPr>
              <a:t> месторождение в Ханты-Мансийском автономном округе. </a:t>
            </a:r>
            <a:endParaRPr lang="ru-RU" sz="2000" b="1" dirty="0">
              <a:solidFill>
                <a:schemeClr val="bg1"/>
              </a:solidFill>
              <a:latin typeface="B52" pitchFamily="81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0"/>
                            </p:stCondLst>
                            <p:childTnLst>
                              <p:par>
                                <p:cTn id="1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3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/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tx1">
                <a:lumMod val="85000"/>
              </a:schemeClr>
            </a:gs>
            <a:gs pos="100000">
              <a:schemeClr val="bg1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85720" y="1142984"/>
            <a:ext cx="8501122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chemeClr val="bg1"/>
                </a:solidFill>
                <a:latin typeface="B52" pitchFamily="81" charset="0"/>
              </a:rPr>
              <a:t>   В Сибири он показал себя как новатор и </a:t>
            </a:r>
            <a:r>
              <a:rPr lang="ru-RU" sz="2000" b="1" dirty="0" smtClean="0">
                <a:solidFill>
                  <a:srgbClr val="FF0000"/>
                </a:solidFill>
                <a:latin typeface="B52" pitchFamily="81" charset="0"/>
              </a:rPr>
              <a:t>первопроходец</a:t>
            </a:r>
            <a:r>
              <a:rPr lang="ru-RU" sz="2000" b="1" dirty="0" smtClean="0">
                <a:solidFill>
                  <a:schemeClr val="bg1"/>
                </a:solidFill>
                <a:latin typeface="B52" pitchFamily="81" charset="0"/>
              </a:rPr>
              <a:t>. </a:t>
            </a:r>
          </a:p>
          <a:p>
            <a:r>
              <a:rPr lang="ru-RU" sz="2000" b="1" dirty="0" smtClean="0">
                <a:solidFill>
                  <a:schemeClr val="bg1"/>
                </a:solidFill>
                <a:latin typeface="B52" pitchFamily="81" charset="0"/>
              </a:rPr>
              <a:t>   В 1964-м на </a:t>
            </a:r>
            <a:r>
              <a:rPr lang="ru-RU" sz="2000" b="1" dirty="0" err="1" smtClean="0">
                <a:solidFill>
                  <a:schemeClr val="bg1"/>
                </a:solidFill>
                <a:latin typeface="B52" pitchFamily="81" charset="0"/>
              </a:rPr>
              <a:t>Шаимском</a:t>
            </a:r>
            <a:r>
              <a:rPr lang="ru-RU" sz="2000" b="1" dirty="0" smtClean="0">
                <a:solidFill>
                  <a:schemeClr val="bg1"/>
                </a:solidFill>
                <a:latin typeface="B52" pitchFamily="81" charset="0"/>
              </a:rPr>
              <a:t> месторождении </a:t>
            </a:r>
            <a:r>
              <a:rPr lang="ru-RU" sz="2000" b="1" dirty="0" err="1" smtClean="0">
                <a:solidFill>
                  <a:schemeClr val="bg1"/>
                </a:solidFill>
                <a:latin typeface="B52" pitchFamily="81" charset="0"/>
              </a:rPr>
              <a:t>Шакшин</a:t>
            </a:r>
            <a:r>
              <a:rPr lang="ru-RU" sz="2000" b="1" dirty="0" smtClean="0">
                <a:solidFill>
                  <a:schemeClr val="bg1"/>
                </a:solidFill>
                <a:latin typeface="B52" pitchFamily="81" charset="0"/>
              </a:rPr>
              <a:t> </a:t>
            </a:r>
            <a:r>
              <a:rPr lang="ru-RU" sz="2000" b="1" dirty="0" smtClean="0">
                <a:solidFill>
                  <a:srgbClr val="FF0000"/>
                </a:solidFill>
                <a:latin typeface="B52" pitchFamily="81" charset="0"/>
              </a:rPr>
              <a:t>первым</a:t>
            </a:r>
            <a:r>
              <a:rPr lang="ru-RU" sz="2000" b="1" dirty="0" smtClean="0">
                <a:solidFill>
                  <a:schemeClr val="bg1"/>
                </a:solidFill>
                <a:latin typeface="B52" pitchFamily="81" charset="0"/>
              </a:rPr>
              <a:t> в отечественной практике начал применять искусственную мерзлоту как «подушку» под установку буровой вышки. </a:t>
            </a:r>
          </a:p>
          <a:p>
            <a:r>
              <a:rPr lang="ru-RU" sz="2000" b="1" dirty="0" smtClean="0">
                <a:solidFill>
                  <a:schemeClr val="bg1"/>
                </a:solidFill>
                <a:latin typeface="B52" pitchFamily="81" charset="0"/>
              </a:rPr>
              <a:t>   В 1965 году его бригада </a:t>
            </a:r>
            <a:r>
              <a:rPr lang="ru-RU" sz="2000" b="1" dirty="0" smtClean="0">
                <a:solidFill>
                  <a:srgbClr val="FF0000"/>
                </a:solidFill>
                <a:latin typeface="B52" pitchFamily="81" charset="0"/>
              </a:rPr>
              <a:t>первой</a:t>
            </a:r>
            <a:r>
              <a:rPr lang="ru-RU" sz="2000" b="1" dirty="0" smtClean="0">
                <a:solidFill>
                  <a:schemeClr val="bg1"/>
                </a:solidFill>
                <a:latin typeface="B52" pitchFamily="81" charset="0"/>
              </a:rPr>
              <a:t> показала небывалый рекорд — построила скважину за 153 часа, а через несколько лет установила другой всесоюзный рекорд, они </a:t>
            </a:r>
            <a:r>
              <a:rPr lang="ru-RU" sz="2000" b="1" dirty="0" smtClean="0">
                <a:solidFill>
                  <a:srgbClr val="FF0000"/>
                </a:solidFill>
                <a:latin typeface="B52" pitchFamily="81" charset="0"/>
              </a:rPr>
              <a:t>первыми</a:t>
            </a:r>
            <a:r>
              <a:rPr lang="ru-RU" sz="2000" b="1" dirty="0" smtClean="0">
                <a:solidFill>
                  <a:schemeClr val="bg1"/>
                </a:solidFill>
                <a:latin typeface="B52" pitchFamily="81" charset="0"/>
              </a:rPr>
              <a:t> пробурили </a:t>
            </a:r>
            <a:r>
              <a:rPr lang="ru-RU" sz="2000" b="1" dirty="0">
                <a:solidFill>
                  <a:schemeClr val="bg1"/>
                </a:solidFill>
                <a:latin typeface="B52" pitchFamily="81" charset="0"/>
              </a:rPr>
              <a:t>16 676 метров в месяц. </a:t>
            </a:r>
          </a:p>
          <a:p>
            <a:r>
              <a:rPr lang="ru-RU" sz="2000" b="1" dirty="0" smtClean="0">
                <a:solidFill>
                  <a:schemeClr val="bg1"/>
                </a:solidFill>
                <a:latin typeface="B52" pitchFamily="81" charset="0"/>
              </a:rPr>
              <a:t>   Бригада </a:t>
            </a:r>
            <a:r>
              <a:rPr lang="ru-RU" sz="2000" b="1" dirty="0" err="1" smtClean="0">
                <a:solidFill>
                  <a:schemeClr val="bg1"/>
                </a:solidFill>
                <a:latin typeface="B52" pitchFamily="81" charset="0"/>
              </a:rPr>
              <a:t>Шакшина</a:t>
            </a:r>
            <a:r>
              <a:rPr lang="ru-RU" sz="2000" b="1" dirty="0" smtClean="0">
                <a:solidFill>
                  <a:schemeClr val="bg1"/>
                </a:solidFill>
                <a:latin typeface="B52" pitchFamily="81" charset="0"/>
              </a:rPr>
              <a:t> в </a:t>
            </a:r>
            <a:r>
              <a:rPr lang="ru-RU" sz="2000" b="1" dirty="0">
                <a:solidFill>
                  <a:schemeClr val="bg1"/>
                </a:solidFill>
                <a:latin typeface="B52" pitchFamily="81" charset="0"/>
              </a:rPr>
              <a:t>числе </a:t>
            </a:r>
            <a:r>
              <a:rPr lang="ru-RU" sz="2000" b="1" dirty="0">
                <a:solidFill>
                  <a:srgbClr val="FF0000"/>
                </a:solidFill>
                <a:latin typeface="B52" pitchFamily="81" charset="0"/>
              </a:rPr>
              <a:t>первых</a:t>
            </a:r>
            <a:r>
              <a:rPr lang="ru-RU" sz="2000" b="1" dirty="0">
                <a:solidFill>
                  <a:schemeClr val="bg1"/>
                </a:solidFill>
                <a:latin typeface="B52" pitchFamily="81" charset="0"/>
              </a:rPr>
              <a:t> взялась опробовать при бурении различные типы долот. </a:t>
            </a:r>
            <a:r>
              <a:rPr lang="ru-RU" sz="2000" b="1" dirty="0">
                <a:solidFill>
                  <a:schemeClr val="bg1"/>
                </a:solidFill>
                <a:latin typeface="B52" pitchFamily="81" charset="0"/>
              </a:rPr>
              <a:t>И вот </a:t>
            </a:r>
            <a:r>
              <a:rPr lang="ru-RU" sz="2000" b="1" dirty="0">
                <a:solidFill>
                  <a:srgbClr val="FF0000"/>
                </a:solidFill>
                <a:latin typeface="B52" pitchFamily="81" charset="0"/>
              </a:rPr>
              <a:t>первый</a:t>
            </a:r>
            <a:r>
              <a:rPr lang="ru-RU" sz="2000" b="1" dirty="0">
                <a:solidFill>
                  <a:schemeClr val="bg1"/>
                </a:solidFill>
                <a:latin typeface="B52" pitchFamily="81" charset="0"/>
              </a:rPr>
              <a:t> успех! За год пройдено 34 тысячи метров. Сибирский рекорд. </a:t>
            </a:r>
            <a:r>
              <a:rPr lang="ru-RU" sz="2000" b="1" dirty="0">
                <a:solidFill>
                  <a:schemeClr val="bg1"/>
                </a:solidFill>
                <a:latin typeface="B52" pitchFamily="81" charset="0"/>
              </a:rPr>
              <a:t>Родина высоко </a:t>
            </a:r>
            <a:r>
              <a:rPr lang="ru-RU" sz="2000" b="1" dirty="0">
                <a:solidFill>
                  <a:schemeClr val="bg1"/>
                </a:solidFill>
                <a:latin typeface="B52" pitchFamily="81" charset="0"/>
              </a:rPr>
              <a:t>оценила это достижение.</a:t>
            </a:r>
          </a:p>
          <a:p>
            <a:r>
              <a:rPr lang="ru-RU" sz="2000" b="1" dirty="0" smtClean="0">
                <a:solidFill>
                  <a:schemeClr val="bg1"/>
                </a:solidFill>
                <a:latin typeface="B52" pitchFamily="81" charset="0"/>
              </a:rPr>
              <a:t>   В </a:t>
            </a:r>
            <a:r>
              <a:rPr lang="ru-RU" sz="2000" b="1" dirty="0">
                <a:solidFill>
                  <a:schemeClr val="bg1"/>
                </a:solidFill>
                <a:latin typeface="B52" pitchFamily="81" charset="0"/>
              </a:rPr>
              <a:t>1965 году бригада </a:t>
            </a:r>
            <a:r>
              <a:rPr lang="ru-RU" sz="2000" b="1" dirty="0" err="1">
                <a:solidFill>
                  <a:schemeClr val="bg1"/>
                </a:solidFill>
                <a:latin typeface="B52" pitchFamily="81" charset="0"/>
              </a:rPr>
              <a:t>Шакшина</a:t>
            </a:r>
            <a:r>
              <a:rPr lang="ru-RU" sz="2000" b="1" dirty="0">
                <a:solidFill>
                  <a:schemeClr val="bg1"/>
                </a:solidFill>
                <a:latin typeface="B52" pitchFamily="81" charset="0"/>
              </a:rPr>
              <a:t> пробурила </a:t>
            </a:r>
            <a:r>
              <a:rPr lang="ru-RU" sz="2000" b="1" dirty="0">
                <a:solidFill>
                  <a:srgbClr val="FF0000"/>
                </a:solidFill>
                <a:latin typeface="B52" pitchFamily="81" charset="0"/>
              </a:rPr>
              <a:t>первую</a:t>
            </a:r>
            <a:r>
              <a:rPr lang="ru-RU" sz="2000" b="1" dirty="0">
                <a:solidFill>
                  <a:schemeClr val="bg1"/>
                </a:solidFill>
                <a:latin typeface="B52" pitchFamily="81" charset="0"/>
              </a:rPr>
              <a:t> в области наклонно </a:t>
            </a:r>
            <a:r>
              <a:rPr lang="ru-RU" sz="2000" b="1" dirty="0" smtClean="0">
                <a:solidFill>
                  <a:schemeClr val="bg1"/>
                </a:solidFill>
                <a:latin typeface="B52" pitchFamily="81" charset="0"/>
              </a:rPr>
              <a:t>направленную </a:t>
            </a:r>
            <a:r>
              <a:rPr lang="ru-RU" sz="2000" b="1" dirty="0">
                <a:solidFill>
                  <a:schemeClr val="bg1"/>
                </a:solidFill>
                <a:latin typeface="B52" pitchFamily="81" charset="0"/>
              </a:rPr>
              <a:t>скважину. </a:t>
            </a:r>
            <a:endParaRPr lang="ru-RU" sz="2000" b="1" dirty="0" smtClean="0">
              <a:solidFill>
                <a:schemeClr val="bg1"/>
              </a:solidFill>
              <a:latin typeface="B52" pitchFamily="81" charset="0"/>
            </a:endParaRPr>
          </a:p>
          <a:p>
            <a:r>
              <a:rPr lang="ru-RU" sz="2000" b="1" dirty="0">
                <a:solidFill>
                  <a:schemeClr val="bg1"/>
                </a:solidFill>
                <a:latin typeface="B52" pitchFamily="81" charset="0"/>
              </a:rPr>
              <a:t> </a:t>
            </a:r>
            <a:r>
              <a:rPr lang="ru-RU" sz="2000" b="1" dirty="0" smtClean="0">
                <a:solidFill>
                  <a:schemeClr val="bg1"/>
                </a:solidFill>
                <a:latin typeface="B52" pitchFamily="81" charset="0"/>
              </a:rPr>
              <a:t>  </a:t>
            </a:r>
            <a:r>
              <a:rPr lang="ru-RU" sz="2000" b="1" dirty="0" smtClean="0">
                <a:solidFill>
                  <a:schemeClr val="bg1"/>
                </a:solidFill>
                <a:latin typeface="B52" pitchFamily="81" charset="0"/>
              </a:rPr>
              <a:t>Легендарный буровой мастер УБР-2 стал </a:t>
            </a:r>
            <a:r>
              <a:rPr lang="ru-RU" sz="2000" b="1" dirty="0" smtClean="0">
                <a:solidFill>
                  <a:srgbClr val="FF0000"/>
                </a:solidFill>
                <a:latin typeface="B52" pitchFamily="81" charset="0"/>
              </a:rPr>
              <a:t>первым</a:t>
            </a:r>
            <a:r>
              <a:rPr lang="ru-RU" sz="2000" b="1" dirty="0" smtClean="0">
                <a:solidFill>
                  <a:schemeClr val="bg1"/>
                </a:solidFill>
                <a:latin typeface="B52" pitchFamily="81" charset="0"/>
              </a:rPr>
              <a:t> кто предложил скоростное бурение. 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85720" y="285728"/>
            <a:ext cx="507209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latin typeface="B52" pitchFamily="81" charset="0"/>
              </a:rPr>
              <a:t>Первый во всём</a:t>
            </a:r>
            <a:endParaRPr lang="ru-RU" sz="4800" b="1" dirty="0">
              <a:latin typeface="B52" pitchFamily="81" charset="0"/>
            </a:endParaRPr>
          </a:p>
        </p:txBody>
      </p:sp>
      <p:sp>
        <p:nvSpPr>
          <p:cNvPr id="2050" name="AutoShape 2" descr="Шакшин  Анатолий  Дмитриевич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tx1">
                <a:lumMod val="85000"/>
              </a:schemeClr>
            </a:gs>
            <a:gs pos="100000">
              <a:schemeClr val="bg1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85720" y="1142984"/>
            <a:ext cx="8501122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schemeClr val="bg1"/>
                </a:solidFill>
                <a:latin typeface="B52" pitchFamily="81" charset="0"/>
              </a:rPr>
              <a:t> </a:t>
            </a:r>
            <a:r>
              <a:rPr lang="ru-RU" sz="2000" b="1" dirty="0" smtClean="0">
                <a:solidFill>
                  <a:schemeClr val="bg1"/>
                </a:solidFill>
                <a:latin typeface="B52" pitchFamily="81" charset="0"/>
              </a:rPr>
              <a:t>  В </a:t>
            </a:r>
            <a:r>
              <a:rPr lang="ru-RU" sz="2000" b="1" dirty="0">
                <a:solidFill>
                  <a:schemeClr val="bg1"/>
                </a:solidFill>
                <a:latin typeface="B52" pitchFamily="81" charset="0"/>
              </a:rPr>
              <a:t>1972 году Анатолий Дмитриевич переехал в Нижневартовск, где осваивали </a:t>
            </a:r>
            <a:r>
              <a:rPr lang="ru-RU" sz="2000" b="1" dirty="0" err="1">
                <a:solidFill>
                  <a:schemeClr val="bg1"/>
                </a:solidFill>
                <a:latin typeface="B52" pitchFamily="81" charset="0"/>
              </a:rPr>
              <a:t>Самотлорское</a:t>
            </a:r>
            <a:r>
              <a:rPr lang="ru-RU" sz="2000" b="1" dirty="0">
                <a:solidFill>
                  <a:schemeClr val="bg1"/>
                </a:solidFill>
                <a:latin typeface="B52" pitchFamily="81" charset="0"/>
              </a:rPr>
              <a:t> месторождение. </a:t>
            </a:r>
            <a:r>
              <a:rPr lang="ru-RU" sz="2000" b="1" dirty="0">
                <a:solidFill>
                  <a:schemeClr val="bg1"/>
                </a:solidFill>
                <a:latin typeface="B52" pitchFamily="81" charset="0"/>
              </a:rPr>
              <a:t>Здесь он </a:t>
            </a:r>
            <a:r>
              <a:rPr lang="ru-RU" sz="2000" b="1" dirty="0">
                <a:solidFill>
                  <a:srgbClr val="FF0000"/>
                </a:solidFill>
                <a:latin typeface="B52" pitchFamily="81" charset="0"/>
              </a:rPr>
              <a:t>первым</a:t>
            </a:r>
            <a:r>
              <a:rPr lang="ru-RU" sz="2000" b="1" dirty="0">
                <a:solidFill>
                  <a:schemeClr val="bg1"/>
                </a:solidFill>
                <a:latin typeface="B52" pitchFamily="81" charset="0"/>
              </a:rPr>
              <a:t> в Тюменской области освоил метод кустового бурения. </a:t>
            </a:r>
            <a:endParaRPr lang="ru-RU" sz="2000" b="1" dirty="0" smtClean="0">
              <a:solidFill>
                <a:schemeClr val="bg1"/>
              </a:solidFill>
              <a:latin typeface="B52" pitchFamily="81" charset="0"/>
            </a:endParaRPr>
          </a:p>
          <a:p>
            <a:r>
              <a:rPr lang="ru-RU" sz="2000" b="1" dirty="0">
                <a:solidFill>
                  <a:schemeClr val="bg1"/>
                </a:solidFill>
                <a:latin typeface="B52" pitchFamily="81" charset="0"/>
              </a:rPr>
              <a:t> </a:t>
            </a:r>
            <a:r>
              <a:rPr lang="ru-RU" sz="2000" b="1" dirty="0" smtClean="0">
                <a:solidFill>
                  <a:schemeClr val="bg1"/>
                </a:solidFill>
                <a:latin typeface="B52" pitchFamily="81" charset="0"/>
              </a:rPr>
              <a:t>  На </a:t>
            </a:r>
            <a:r>
              <a:rPr lang="ru-RU" sz="2000" b="1" dirty="0">
                <a:solidFill>
                  <a:schemeClr val="bg1"/>
                </a:solidFill>
                <a:latin typeface="B52" pitchFamily="81" charset="0"/>
              </a:rPr>
              <a:t>базе его производственного коллектива именно на </a:t>
            </a:r>
            <a:r>
              <a:rPr lang="ru-RU" sz="2000" b="1" dirty="0" err="1">
                <a:solidFill>
                  <a:schemeClr val="bg1"/>
                </a:solidFill>
                <a:latin typeface="B52" pitchFamily="81" charset="0"/>
              </a:rPr>
              <a:t>Самотлоре</a:t>
            </a:r>
            <a:r>
              <a:rPr lang="ru-RU" sz="2000" b="1" dirty="0">
                <a:solidFill>
                  <a:schemeClr val="bg1"/>
                </a:solidFill>
                <a:latin typeface="B52" pitchFamily="81" charset="0"/>
              </a:rPr>
              <a:t> была организована </a:t>
            </a:r>
            <a:r>
              <a:rPr lang="ru-RU" sz="2000" b="1" dirty="0">
                <a:solidFill>
                  <a:srgbClr val="FF0000"/>
                </a:solidFill>
                <a:latin typeface="B52" pitchFamily="81" charset="0"/>
              </a:rPr>
              <a:t>школа передового опыта</a:t>
            </a:r>
            <a:r>
              <a:rPr lang="ru-RU" sz="2000" b="1" dirty="0">
                <a:solidFill>
                  <a:schemeClr val="bg1"/>
                </a:solidFill>
                <a:latin typeface="B52" pitchFamily="81" charset="0"/>
              </a:rPr>
              <a:t>, в которой прошли обучение более 300 буровиков из городов Среднего </a:t>
            </a:r>
            <a:r>
              <a:rPr lang="ru-RU" sz="2000" b="1" dirty="0" err="1">
                <a:solidFill>
                  <a:schemeClr val="bg1"/>
                </a:solidFill>
                <a:latin typeface="B52" pitchFamily="81" charset="0"/>
              </a:rPr>
              <a:t>Приобья</a:t>
            </a:r>
            <a:r>
              <a:rPr lang="ru-RU" sz="2000" b="1" dirty="0">
                <a:solidFill>
                  <a:schemeClr val="bg1"/>
                </a:solidFill>
                <a:latin typeface="B52" pitchFamily="81" charset="0"/>
              </a:rPr>
              <a:t>. </a:t>
            </a:r>
            <a:endParaRPr lang="ru-RU" sz="2000" b="1" dirty="0" smtClean="0">
              <a:solidFill>
                <a:schemeClr val="bg1"/>
              </a:solidFill>
              <a:latin typeface="B52" pitchFamily="81" charset="0"/>
            </a:endParaRPr>
          </a:p>
          <a:p>
            <a:r>
              <a:rPr lang="ru-RU" sz="2000" b="1" dirty="0">
                <a:solidFill>
                  <a:schemeClr val="bg1"/>
                </a:solidFill>
                <a:latin typeface="B52" pitchFamily="81" charset="0"/>
              </a:rPr>
              <a:t> </a:t>
            </a:r>
            <a:r>
              <a:rPr lang="ru-RU" sz="2000" b="1" dirty="0" smtClean="0">
                <a:solidFill>
                  <a:schemeClr val="bg1"/>
                </a:solidFill>
                <a:latin typeface="B52" pitchFamily="81" charset="0"/>
              </a:rPr>
              <a:t>  Работая </a:t>
            </a:r>
            <a:r>
              <a:rPr lang="ru-RU" sz="2000" b="1" dirty="0">
                <a:solidFill>
                  <a:schemeClr val="bg1"/>
                </a:solidFill>
                <a:latin typeface="B52" pitchFamily="81" charset="0"/>
              </a:rPr>
              <a:t>мастером на </a:t>
            </a:r>
            <a:r>
              <a:rPr lang="ru-RU" sz="2000" b="1" dirty="0" err="1">
                <a:solidFill>
                  <a:schemeClr val="bg1"/>
                </a:solidFill>
                <a:latin typeface="B52" pitchFamily="81" charset="0"/>
              </a:rPr>
              <a:t>Шаимском</a:t>
            </a:r>
            <a:r>
              <a:rPr lang="ru-RU" sz="2000" b="1" dirty="0">
                <a:solidFill>
                  <a:schemeClr val="bg1"/>
                </a:solidFill>
                <a:latin typeface="B52" pitchFamily="81" charset="0"/>
              </a:rPr>
              <a:t> и </a:t>
            </a:r>
            <a:r>
              <a:rPr lang="ru-RU" sz="2000" b="1" dirty="0" err="1">
                <a:solidFill>
                  <a:schemeClr val="bg1"/>
                </a:solidFill>
                <a:latin typeface="B52" pitchFamily="81" charset="0"/>
              </a:rPr>
              <a:t>Самотлорском</a:t>
            </a:r>
            <a:r>
              <a:rPr lang="ru-RU" sz="2000" b="1" dirty="0">
                <a:solidFill>
                  <a:schemeClr val="bg1"/>
                </a:solidFill>
                <a:latin typeface="B52" pitchFamily="81" charset="0"/>
              </a:rPr>
              <a:t> месторождениях, </a:t>
            </a:r>
            <a:r>
              <a:rPr lang="ru-RU" sz="2000" b="1" dirty="0" err="1">
                <a:solidFill>
                  <a:srgbClr val="FF0000"/>
                </a:solidFill>
                <a:latin typeface="B52" pitchFamily="81" charset="0"/>
              </a:rPr>
              <a:t>Шакшин</a:t>
            </a:r>
            <a:r>
              <a:rPr lang="ru-RU" sz="2000" b="1" dirty="0">
                <a:solidFill>
                  <a:srgbClr val="FF0000"/>
                </a:solidFill>
                <a:latin typeface="B52" pitchFamily="81" charset="0"/>
              </a:rPr>
              <a:t> бурил более </a:t>
            </a:r>
            <a:r>
              <a:rPr lang="ru-RU" sz="2000" b="1" dirty="0" smtClean="0">
                <a:solidFill>
                  <a:srgbClr val="FF0000"/>
                </a:solidFill>
                <a:latin typeface="B52" pitchFamily="81" charset="0"/>
              </a:rPr>
              <a:t>950 </a:t>
            </a:r>
            <a:r>
              <a:rPr lang="ru-RU" sz="2000" b="1" dirty="0">
                <a:solidFill>
                  <a:srgbClr val="FF0000"/>
                </a:solidFill>
                <a:latin typeface="B52" pitchFamily="81" charset="0"/>
              </a:rPr>
              <a:t>скважин</a:t>
            </a:r>
            <a:r>
              <a:rPr lang="ru-RU" sz="2000" b="1" dirty="0" smtClean="0">
                <a:solidFill>
                  <a:schemeClr val="bg1"/>
                </a:solidFill>
                <a:latin typeface="B52" pitchFamily="81" charset="0"/>
              </a:rPr>
              <a:t>,</a:t>
            </a:r>
            <a:r>
              <a:rPr lang="ru-RU" sz="2000" dirty="0"/>
              <a:t> </a:t>
            </a:r>
            <a:r>
              <a:rPr lang="ru-RU" sz="2000" b="1" dirty="0">
                <a:solidFill>
                  <a:schemeClr val="bg1"/>
                </a:solidFill>
                <a:latin typeface="B52" pitchFamily="81" charset="0"/>
              </a:rPr>
              <a:t>а руководимая им бригада пробурила </a:t>
            </a:r>
            <a:r>
              <a:rPr lang="ru-RU" sz="2000" b="1" dirty="0">
                <a:solidFill>
                  <a:srgbClr val="FF0000"/>
                </a:solidFill>
                <a:latin typeface="B52" pitchFamily="81" charset="0"/>
              </a:rPr>
              <a:t>1800 километров горных пород</a:t>
            </a:r>
            <a:r>
              <a:rPr lang="ru-RU" sz="2000" b="1" dirty="0">
                <a:solidFill>
                  <a:schemeClr val="bg1"/>
                </a:solidFill>
                <a:latin typeface="B52" pitchFamily="81" charset="0"/>
              </a:rPr>
              <a:t>. </a:t>
            </a:r>
            <a:r>
              <a:rPr lang="ru-RU" sz="2000" b="1" dirty="0" smtClean="0">
                <a:solidFill>
                  <a:schemeClr val="bg1"/>
                </a:solidFill>
                <a:latin typeface="B52" pitchFamily="81" charset="0"/>
              </a:rPr>
              <a:t>Его </a:t>
            </a:r>
            <a:r>
              <a:rPr lang="ru-RU" sz="2000" b="1" dirty="0">
                <a:solidFill>
                  <a:schemeClr val="bg1"/>
                </a:solidFill>
                <a:latin typeface="B52" pitchFamily="81" charset="0"/>
              </a:rPr>
              <a:t>бригаду в течение многих лет признавали </a:t>
            </a:r>
            <a:r>
              <a:rPr lang="ru-RU" sz="2000" b="1" dirty="0">
                <a:solidFill>
                  <a:srgbClr val="FF0000"/>
                </a:solidFill>
                <a:latin typeface="B52" pitchFamily="81" charset="0"/>
              </a:rPr>
              <a:t>лучшей </a:t>
            </a:r>
            <a:r>
              <a:rPr lang="ru-RU" sz="2000" b="1" dirty="0" smtClean="0">
                <a:solidFill>
                  <a:srgbClr val="FF0000"/>
                </a:solidFill>
                <a:latin typeface="B52" pitchFamily="81" charset="0"/>
              </a:rPr>
              <a:t>бригадой в </a:t>
            </a:r>
            <a:r>
              <a:rPr lang="ru-RU" sz="2000" b="1" dirty="0">
                <a:solidFill>
                  <a:srgbClr val="FF0000"/>
                </a:solidFill>
                <a:latin typeface="B52" pitchFamily="81" charset="0"/>
              </a:rPr>
              <a:t>Министерстве нефтяной промышленности СССР</a:t>
            </a:r>
            <a:r>
              <a:rPr lang="ru-RU" sz="2000" b="1" dirty="0" smtClean="0">
                <a:solidFill>
                  <a:schemeClr val="bg1"/>
                </a:solidFill>
                <a:latin typeface="B52" pitchFamily="81" charset="0"/>
              </a:rPr>
              <a:t>.</a:t>
            </a:r>
            <a:r>
              <a:rPr lang="ru-RU" sz="2000" b="1" dirty="0" smtClean="0">
                <a:solidFill>
                  <a:schemeClr val="bg1"/>
                </a:solidFill>
                <a:latin typeface="B52" pitchFamily="81" charset="0"/>
              </a:rPr>
              <a:t> </a:t>
            </a:r>
          </a:p>
          <a:p>
            <a:r>
              <a:rPr lang="ru-RU" sz="2000" b="1" dirty="0">
                <a:solidFill>
                  <a:schemeClr val="bg1"/>
                </a:solidFill>
                <a:latin typeface="B52" pitchFamily="81" charset="0"/>
              </a:rPr>
              <a:t> </a:t>
            </a:r>
            <a:r>
              <a:rPr lang="ru-RU" sz="2000" b="1" dirty="0" smtClean="0">
                <a:solidFill>
                  <a:schemeClr val="bg1"/>
                </a:solidFill>
                <a:latin typeface="B52" pitchFamily="81" charset="0"/>
              </a:rPr>
              <a:t>  </a:t>
            </a:r>
            <a:r>
              <a:rPr lang="ru-RU" sz="2000" b="1" dirty="0" smtClean="0">
                <a:solidFill>
                  <a:schemeClr val="bg1"/>
                </a:solidFill>
                <a:latin typeface="B52" pitchFamily="81" charset="0"/>
              </a:rPr>
              <a:t>В 1985 и 1986 годах бригада </a:t>
            </a:r>
            <a:r>
              <a:rPr lang="ru-RU" sz="2000" b="1" dirty="0" err="1" smtClean="0">
                <a:solidFill>
                  <a:schemeClr val="bg1"/>
                </a:solidFill>
                <a:latin typeface="B52" pitchFamily="81" charset="0"/>
              </a:rPr>
              <a:t>Шакшина</a:t>
            </a:r>
            <a:r>
              <a:rPr lang="ru-RU" sz="2000" b="1" dirty="0" smtClean="0">
                <a:solidFill>
                  <a:schemeClr val="bg1"/>
                </a:solidFill>
                <a:latin typeface="B52" pitchFamily="81" charset="0"/>
              </a:rPr>
              <a:t> А. Д. достигла заветного для буровиков страны рубежа – </a:t>
            </a:r>
            <a:r>
              <a:rPr lang="ru-RU" sz="2000" b="1" dirty="0" smtClean="0">
                <a:solidFill>
                  <a:srgbClr val="FF0000"/>
                </a:solidFill>
                <a:latin typeface="B52" pitchFamily="81" charset="0"/>
              </a:rPr>
              <a:t>100 тысяч метров годовой проходки</a:t>
            </a:r>
            <a:r>
              <a:rPr lang="ru-RU" sz="2000" b="1" dirty="0" smtClean="0">
                <a:solidFill>
                  <a:schemeClr val="bg1"/>
                </a:solidFill>
                <a:latin typeface="B52" pitchFamily="81" charset="0"/>
              </a:rPr>
              <a:t>. </a:t>
            </a:r>
            <a:r>
              <a:rPr lang="ru-RU" sz="2000" b="1" dirty="0" smtClean="0">
                <a:solidFill>
                  <a:schemeClr val="bg1"/>
                </a:solidFill>
                <a:latin typeface="B52" pitchFamily="81" charset="0"/>
              </a:rPr>
              <a:t>   </a:t>
            </a:r>
            <a:endParaRPr lang="ru-RU" sz="2000" b="1" dirty="0">
              <a:solidFill>
                <a:schemeClr val="bg1"/>
              </a:solidFill>
              <a:latin typeface="B52" pitchFamily="81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85720" y="285728"/>
            <a:ext cx="507209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latin typeface="B52" pitchFamily="81" charset="0"/>
              </a:rPr>
              <a:t>Первый во всём</a:t>
            </a:r>
            <a:endParaRPr lang="ru-RU" sz="4800" b="1" dirty="0">
              <a:latin typeface="B52" pitchFamily="81" charset="0"/>
            </a:endParaRPr>
          </a:p>
        </p:txBody>
      </p:sp>
      <p:sp>
        <p:nvSpPr>
          <p:cNvPr id="2050" name="AutoShape 2" descr="Шакшин  Анатолий  Дмитриевич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tx1">
                <a:lumMod val="85000"/>
              </a:schemeClr>
            </a:gs>
            <a:gs pos="100000">
              <a:schemeClr val="bg1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85720" y="1142984"/>
            <a:ext cx="8501122" cy="53245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schemeClr val="bg1"/>
                </a:solidFill>
                <a:latin typeface="B52" pitchFamily="81" charset="0"/>
              </a:rPr>
              <a:t>   За выдающиеся заслуги в выполнении заданий семилетнего плана по добыче нефти и достижение высоких технико-экономических показателей указом Президиума Верховного Совета СССР от 23 мая 1966 года </a:t>
            </a:r>
            <a:r>
              <a:rPr lang="ru-RU" sz="2000" b="1" dirty="0" err="1">
                <a:solidFill>
                  <a:srgbClr val="FF0000"/>
                </a:solidFill>
                <a:latin typeface="B52" pitchFamily="81" charset="0"/>
              </a:rPr>
              <a:t>Шакшину</a:t>
            </a:r>
            <a:r>
              <a:rPr lang="ru-RU" sz="2000" b="1" dirty="0">
                <a:solidFill>
                  <a:srgbClr val="FF0000"/>
                </a:solidFill>
                <a:latin typeface="B52" pitchFamily="81" charset="0"/>
              </a:rPr>
              <a:t> присвоили звание Героя Социалистического Труда</a:t>
            </a:r>
            <a:r>
              <a:rPr lang="ru-RU" sz="2000" b="1" dirty="0">
                <a:solidFill>
                  <a:schemeClr val="bg1"/>
                </a:solidFill>
                <a:latin typeface="B52" pitchFamily="81" charset="0"/>
              </a:rPr>
              <a:t>. </a:t>
            </a:r>
            <a:r>
              <a:rPr lang="ru-RU" sz="2000" b="1" dirty="0">
                <a:solidFill>
                  <a:schemeClr val="bg1"/>
                </a:solidFill>
                <a:latin typeface="B52" pitchFamily="81" charset="0"/>
              </a:rPr>
              <a:t>Награжден орденами Ленина (1966), Октябрьской революции (1971), Трудового Красного Знамени (1989), медалью «За трудовую доблесть» (1960). Лауреат Государственной премии СССР (1980).  </a:t>
            </a:r>
          </a:p>
          <a:p>
            <a:r>
              <a:rPr lang="ru-RU" sz="2000" b="1" dirty="0" smtClean="0">
                <a:solidFill>
                  <a:schemeClr val="bg1"/>
                </a:solidFill>
                <a:latin typeface="B52" pitchFamily="81" charset="0"/>
              </a:rPr>
              <a:t>   В 1987 году А.Д</a:t>
            </a:r>
            <a:r>
              <a:rPr lang="ru-RU" sz="2000" b="1" dirty="0">
                <a:solidFill>
                  <a:schemeClr val="bg1"/>
                </a:solidFill>
                <a:latin typeface="B52" pitchFamily="81" charset="0"/>
              </a:rPr>
              <a:t>. </a:t>
            </a:r>
            <a:r>
              <a:rPr lang="ru-RU" sz="2000" b="1" dirty="0" err="1" smtClean="0">
                <a:solidFill>
                  <a:schemeClr val="bg1"/>
                </a:solidFill>
                <a:latin typeface="B52" pitchFamily="81" charset="0"/>
              </a:rPr>
              <a:t>Шакшину</a:t>
            </a:r>
            <a:r>
              <a:rPr lang="ru-RU" sz="2000" b="1" dirty="0" smtClean="0">
                <a:solidFill>
                  <a:schemeClr val="bg1"/>
                </a:solidFill>
                <a:latin typeface="B52" pitchFamily="81" charset="0"/>
              </a:rPr>
              <a:t> присвоено звание </a:t>
            </a:r>
            <a:r>
              <a:rPr lang="ru-RU" sz="2000" b="1" dirty="0" smtClean="0">
                <a:solidFill>
                  <a:srgbClr val="FF0000"/>
                </a:solidFill>
                <a:latin typeface="B52" pitchFamily="81" charset="0"/>
              </a:rPr>
              <a:t>Почетный </a:t>
            </a:r>
            <a:r>
              <a:rPr lang="ru-RU" sz="2000" b="1" dirty="0">
                <a:solidFill>
                  <a:srgbClr val="FF0000"/>
                </a:solidFill>
                <a:latin typeface="B52" pitchFamily="81" charset="0"/>
              </a:rPr>
              <a:t>гражданин </a:t>
            </a:r>
            <a:r>
              <a:rPr lang="ru-RU" sz="2000" b="1" dirty="0" smtClean="0">
                <a:solidFill>
                  <a:srgbClr val="FF0000"/>
                </a:solidFill>
                <a:latin typeface="B52" pitchFamily="81" charset="0"/>
              </a:rPr>
              <a:t>города Нижневартовска.</a:t>
            </a:r>
          </a:p>
          <a:p>
            <a:r>
              <a:rPr lang="ru-RU" sz="2000" b="1" dirty="0">
                <a:solidFill>
                  <a:schemeClr val="bg1"/>
                </a:solidFill>
                <a:latin typeface="B52" pitchFamily="81" charset="0"/>
              </a:rPr>
              <a:t> </a:t>
            </a:r>
            <a:r>
              <a:rPr lang="ru-RU" sz="2000" b="1" dirty="0" smtClean="0">
                <a:solidFill>
                  <a:schemeClr val="bg1"/>
                </a:solidFill>
                <a:latin typeface="B52" pitchFamily="81" charset="0"/>
              </a:rPr>
              <a:t>  С 2007 года А.Д. </a:t>
            </a:r>
            <a:r>
              <a:rPr lang="ru-RU" sz="2000" b="1" dirty="0" err="1" smtClean="0">
                <a:solidFill>
                  <a:schemeClr val="bg1"/>
                </a:solidFill>
                <a:latin typeface="B52" pitchFamily="81" charset="0"/>
              </a:rPr>
              <a:t>Шакшин</a:t>
            </a:r>
            <a:r>
              <a:rPr lang="ru-RU" sz="2000" b="1" dirty="0" smtClean="0">
                <a:solidFill>
                  <a:schemeClr val="bg1"/>
                </a:solidFill>
                <a:latin typeface="B52" pitchFamily="81" charset="0"/>
              </a:rPr>
              <a:t> </a:t>
            </a:r>
            <a:r>
              <a:rPr lang="ru-RU" sz="2000" b="1" dirty="0" smtClean="0">
                <a:solidFill>
                  <a:srgbClr val="FF0000"/>
                </a:solidFill>
                <a:latin typeface="B52" pitchFamily="81" charset="0"/>
              </a:rPr>
              <a:t>Почетный гражданин Ханты-Мансийского </a:t>
            </a:r>
            <a:r>
              <a:rPr lang="ru-RU" sz="2000" b="1" dirty="0">
                <a:solidFill>
                  <a:srgbClr val="FF0000"/>
                </a:solidFill>
                <a:latin typeface="B52" pitchFamily="81" charset="0"/>
              </a:rPr>
              <a:t>автономного округа – </a:t>
            </a:r>
            <a:r>
              <a:rPr lang="ru-RU" sz="2000" b="1" dirty="0" err="1" smtClean="0">
                <a:solidFill>
                  <a:srgbClr val="FF0000"/>
                </a:solidFill>
                <a:latin typeface="B52" pitchFamily="81" charset="0"/>
              </a:rPr>
              <a:t>Югры</a:t>
            </a:r>
            <a:r>
              <a:rPr lang="ru-RU" sz="2000" b="1" dirty="0" smtClean="0">
                <a:solidFill>
                  <a:schemeClr val="bg1"/>
                </a:solidFill>
                <a:latin typeface="B52" pitchFamily="81" charset="0"/>
              </a:rPr>
              <a:t>.</a:t>
            </a:r>
          </a:p>
          <a:p>
            <a:r>
              <a:rPr lang="ru-RU" sz="2000" b="1" dirty="0" smtClean="0">
                <a:solidFill>
                  <a:schemeClr val="bg1"/>
                </a:solidFill>
                <a:latin typeface="B52" pitchFamily="81" charset="0"/>
              </a:rPr>
              <a:t>   Его </a:t>
            </a:r>
            <a:r>
              <a:rPr lang="ru-RU" sz="2000" b="1" dirty="0">
                <a:solidFill>
                  <a:schemeClr val="bg1"/>
                </a:solidFill>
                <a:latin typeface="B52" pitchFamily="81" charset="0"/>
              </a:rPr>
              <a:t>имя занесено на </a:t>
            </a:r>
            <a:r>
              <a:rPr lang="ru-RU" sz="2000" b="1" dirty="0">
                <a:solidFill>
                  <a:srgbClr val="FF0000"/>
                </a:solidFill>
                <a:latin typeface="B52" pitchFamily="81" charset="0"/>
              </a:rPr>
              <a:t>мемориал «Звезды </a:t>
            </a:r>
            <a:r>
              <a:rPr lang="ru-RU" sz="2000" b="1" dirty="0" err="1">
                <a:solidFill>
                  <a:srgbClr val="FF0000"/>
                </a:solidFill>
                <a:latin typeface="B52" pitchFamily="81" charset="0"/>
              </a:rPr>
              <a:t>Югры</a:t>
            </a:r>
            <a:r>
              <a:rPr lang="ru-RU" sz="2000" b="1" dirty="0">
                <a:solidFill>
                  <a:srgbClr val="FF0000"/>
                </a:solidFill>
                <a:latin typeface="B52" pitchFamily="81" charset="0"/>
              </a:rPr>
              <a:t>» </a:t>
            </a:r>
            <a:r>
              <a:rPr lang="ru-RU" sz="2000" b="1" dirty="0">
                <a:solidFill>
                  <a:schemeClr val="bg1"/>
                </a:solidFill>
                <a:latin typeface="B52" pitchFamily="81" charset="0"/>
              </a:rPr>
              <a:t>в г. Ханты-Мансийске.</a:t>
            </a:r>
          </a:p>
          <a:p>
            <a:r>
              <a:rPr lang="ru-RU" sz="2000" b="1" dirty="0">
                <a:solidFill>
                  <a:schemeClr val="bg1"/>
                </a:solidFill>
                <a:latin typeface="B52" pitchFamily="81" charset="0"/>
              </a:rPr>
              <a:t> </a:t>
            </a:r>
            <a:r>
              <a:rPr lang="ru-RU" sz="2000" b="1" dirty="0" smtClean="0">
                <a:solidFill>
                  <a:schemeClr val="bg1"/>
                </a:solidFill>
                <a:latin typeface="B52" pitchFamily="81" charset="0"/>
              </a:rPr>
              <a:t>  Именем</a:t>
            </a:r>
            <a:r>
              <a:rPr lang="ru-RU" sz="2000" b="1" dirty="0">
                <a:solidFill>
                  <a:schemeClr val="bg1"/>
                </a:solidFill>
                <a:latin typeface="B52" pitchFamily="81" charset="0"/>
              </a:rPr>
              <a:t> Анатолия Дмитриевича </a:t>
            </a:r>
            <a:r>
              <a:rPr lang="ru-RU" sz="2000" b="1" dirty="0" err="1">
                <a:solidFill>
                  <a:schemeClr val="bg1"/>
                </a:solidFill>
                <a:latin typeface="B52" pitchFamily="81" charset="0"/>
              </a:rPr>
              <a:t>Шакшина</a:t>
            </a:r>
            <a:r>
              <a:rPr lang="ru-RU" sz="2000" b="1" dirty="0">
                <a:solidFill>
                  <a:schemeClr val="bg1"/>
                </a:solidFill>
                <a:latin typeface="B52" pitchFamily="81" charset="0"/>
              </a:rPr>
              <a:t> названа </a:t>
            </a:r>
            <a:r>
              <a:rPr lang="ru-RU" sz="2000" b="1" dirty="0" smtClean="0">
                <a:solidFill>
                  <a:srgbClr val="FF0000"/>
                </a:solidFill>
                <a:latin typeface="B52" pitchFamily="81" charset="0"/>
              </a:rPr>
              <a:t>улица в г.Тюмень</a:t>
            </a:r>
            <a:r>
              <a:rPr lang="ru-RU" sz="2000" b="1" dirty="0" smtClean="0">
                <a:solidFill>
                  <a:schemeClr val="bg1"/>
                </a:solidFill>
                <a:latin typeface="B52" pitchFamily="81" charset="0"/>
              </a:rPr>
              <a:t>, </a:t>
            </a:r>
            <a:r>
              <a:rPr lang="ru-RU" sz="2000" b="1" dirty="0">
                <a:solidFill>
                  <a:schemeClr val="bg1"/>
                </a:solidFill>
                <a:latin typeface="B52" pitchFamily="81" charset="0"/>
              </a:rPr>
              <a:t>а в Нижневартовске </a:t>
            </a:r>
            <a:r>
              <a:rPr lang="ru-RU" sz="2000" b="1" dirty="0" smtClean="0">
                <a:solidFill>
                  <a:schemeClr val="bg1"/>
                </a:solidFill>
                <a:latin typeface="B52" pitchFamily="81" charset="0"/>
              </a:rPr>
              <a:t>проходят </a:t>
            </a:r>
            <a:r>
              <a:rPr lang="ru-RU" sz="2000" b="1" dirty="0">
                <a:solidFill>
                  <a:schemeClr val="bg1"/>
                </a:solidFill>
                <a:latin typeface="B52" pitchFamily="81" charset="0"/>
              </a:rPr>
              <a:t>ежегодные </a:t>
            </a:r>
            <a:r>
              <a:rPr lang="ru-RU" sz="2000" b="1" dirty="0">
                <a:solidFill>
                  <a:srgbClr val="FF0000"/>
                </a:solidFill>
                <a:latin typeface="B52" pitchFamily="81" charset="0"/>
              </a:rPr>
              <a:t>Всероссийские турниры по вольной </a:t>
            </a:r>
            <a:r>
              <a:rPr lang="ru-RU" sz="2000" b="1" dirty="0" smtClean="0">
                <a:solidFill>
                  <a:srgbClr val="FF0000"/>
                </a:solidFill>
                <a:latin typeface="B52" pitchFamily="81" charset="0"/>
              </a:rPr>
              <a:t>борьбе им. </a:t>
            </a:r>
            <a:r>
              <a:rPr lang="ru-RU" sz="2000" b="1" dirty="0" err="1" smtClean="0">
                <a:solidFill>
                  <a:srgbClr val="FF0000"/>
                </a:solidFill>
                <a:latin typeface="B52" pitchFamily="81" charset="0"/>
              </a:rPr>
              <a:t>Шакшина</a:t>
            </a:r>
            <a:r>
              <a:rPr lang="ru-RU" sz="2000" b="1" dirty="0" smtClean="0">
                <a:solidFill>
                  <a:srgbClr val="FF0000"/>
                </a:solidFill>
                <a:latin typeface="B52" pitchFamily="81" charset="0"/>
              </a:rPr>
              <a:t>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85720" y="285728"/>
            <a:ext cx="507209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latin typeface="B52" pitchFamily="81" charset="0"/>
              </a:rPr>
              <a:t>Первый во всём</a:t>
            </a:r>
            <a:endParaRPr lang="ru-RU" sz="4800" b="1" dirty="0">
              <a:latin typeface="B52" pitchFamily="81" charset="0"/>
            </a:endParaRPr>
          </a:p>
        </p:txBody>
      </p:sp>
      <p:sp>
        <p:nvSpPr>
          <p:cNvPr id="2050" name="AutoShape 2" descr="Шакшин  Анатолий  Дмитриевич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tx1">
                <a:lumMod val="85000"/>
              </a:schemeClr>
            </a:gs>
            <a:gs pos="100000">
              <a:schemeClr val="bg1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20250312_17493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00034" y="1571612"/>
            <a:ext cx="6381763" cy="4786322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4357686" y="1214422"/>
            <a:ext cx="4214842" cy="2000264"/>
          </a:xfrm>
          <a:prstGeom prst="rect">
            <a:avLst/>
          </a:prstGeom>
          <a:solidFill>
            <a:schemeClr val="tx1">
              <a:lumMod val="5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285720" y="285728"/>
            <a:ext cx="507209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latin typeface="B52" pitchFamily="81" charset="0"/>
              </a:rPr>
              <a:t>Первый во всём</a:t>
            </a:r>
            <a:endParaRPr lang="ru-RU" sz="4800" b="1" dirty="0">
              <a:latin typeface="B52" pitchFamily="81" charset="0"/>
            </a:endParaRPr>
          </a:p>
        </p:txBody>
      </p:sp>
      <p:sp>
        <p:nvSpPr>
          <p:cNvPr id="2050" name="AutoShape 2" descr="Шакшин  Анатолий  Дмитриевич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4500562" y="1285860"/>
            <a:ext cx="392909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latin typeface="B52" pitchFamily="81" charset="0"/>
              </a:rPr>
              <a:t>В мае 2015 года по адресу г</a:t>
            </a:r>
            <a:r>
              <a:rPr lang="ru-RU" sz="2000" b="1" dirty="0" smtClean="0">
                <a:latin typeface="B52" pitchFamily="81" charset="0"/>
              </a:rPr>
              <a:t>. Нижневартовск</a:t>
            </a:r>
            <a:r>
              <a:rPr lang="ru-RU" sz="2000" b="1" dirty="0">
                <a:latin typeface="B52" pitchFamily="81" charset="0"/>
              </a:rPr>
              <a:t>, </a:t>
            </a:r>
            <a:endParaRPr lang="ru-RU" sz="2000" b="1" dirty="0" smtClean="0">
              <a:latin typeface="B52" pitchFamily="81" charset="0"/>
            </a:endParaRPr>
          </a:p>
          <a:p>
            <a:r>
              <a:rPr lang="ru-RU" sz="2000" b="1" dirty="0" smtClean="0">
                <a:latin typeface="B52" pitchFamily="81" charset="0"/>
              </a:rPr>
              <a:t>ул</a:t>
            </a:r>
            <a:r>
              <a:rPr lang="ru-RU" sz="2000" b="1" dirty="0">
                <a:latin typeface="B52" pitchFamily="81" charset="0"/>
              </a:rPr>
              <a:t>. Пионерская, д.9 </a:t>
            </a:r>
            <a:endParaRPr lang="ru-RU" sz="2000" b="1" dirty="0" smtClean="0">
              <a:latin typeface="B52" pitchFamily="81" charset="0"/>
            </a:endParaRPr>
          </a:p>
          <a:p>
            <a:r>
              <a:rPr lang="ru-RU" sz="2000" b="1" dirty="0" smtClean="0">
                <a:latin typeface="B52" pitchFamily="81" charset="0"/>
              </a:rPr>
              <a:t>торжественно </a:t>
            </a:r>
            <a:r>
              <a:rPr lang="ru-RU" sz="2000" b="1" dirty="0">
                <a:latin typeface="B52" pitchFamily="81" charset="0"/>
              </a:rPr>
              <a:t>были открыты мемориальные доски в честь </a:t>
            </a:r>
            <a:r>
              <a:rPr lang="ru-RU" sz="2000" b="1" dirty="0" err="1">
                <a:latin typeface="B52" pitchFamily="81" charset="0"/>
              </a:rPr>
              <a:t>нефтянников-первопроходцев</a:t>
            </a:r>
            <a:endParaRPr lang="ru-RU" sz="2000" b="1" dirty="0">
              <a:latin typeface="B52" pitchFamily="81" charset="0"/>
            </a:endParaRPr>
          </a:p>
        </p:txBody>
      </p:sp>
      <p:pic>
        <p:nvPicPr>
          <p:cNvPr id="10" name="Рисунок 9" descr="20250312_174847.jpg"/>
          <p:cNvPicPr>
            <a:picLocks noChangeAspect="1"/>
          </p:cNvPicPr>
          <p:nvPr/>
        </p:nvPicPr>
        <p:blipFill>
          <a:blip r:embed="rId3" cstate="print"/>
          <a:srcRect l="14814"/>
          <a:stretch>
            <a:fillRect/>
          </a:stretch>
        </p:blipFill>
        <p:spPr>
          <a:xfrm>
            <a:off x="500034" y="2071678"/>
            <a:ext cx="4929222" cy="4339835"/>
          </a:xfrm>
          <a:prstGeom prst="rect">
            <a:avLst/>
          </a:prstGeom>
        </p:spPr>
      </p:pic>
      <p:pic>
        <p:nvPicPr>
          <p:cNvPr id="11" name="Рисунок 10" descr="20250312_174829.jpg"/>
          <p:cNvPicPr>
            <a:picLocks noChangeAspect="1"/>
          </p:cNvPicPr>
          <p:nvPr/>
        </p:nvPicPr>
        <p:blipFill>
          <a:blip r:embed="rId4" cstate="print"/>
          <a:srcRect l="25781" t="6250" r="22656" b="27083"/>
          <a:stretch>
            <a:fillRect/>
          </a:stretch>
        </p:blipFill>
        <p:spPr>
          <a:xfrm>
            <a:off x="4592092" y="1214422"/>
            <a:ext cx="4051874" cy="3929090"/>
          </a:xfrm>
          <a:prstGeom prst="rect">
            <a:avLst/>
          </a:prstGeom>
        </p:spPr>
      </p:pic>
      <p:pic>
        <p:nvPicPr>
          <p:cNvPr id="12" name="Рисунок 11" descr="шакшин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00034" y="1229765"/>
            <a:ext cx="3929090" cy="5271068"/>
          </a:xfrm>
          <a:prstGeom prst="rect">
            <a:avLst/>
          </a:prstGeom>
        </p:spPr>
      </p:pic>
      <p:pic>
        <p:nvPicPr>
          <p:cNvPr id="13" name="Рисунок 12" descr="thumb_img3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785786" y="1071546"/>
            <a:ext cx="7620000" cy="5210175"/>
          </a:xfrm>
          <a:prstGeom prst="rect">
            <a:avLst/>
          </a:prstGeom>
        </p:spPr>
      </p:pic>
      <p:pic>
        <p:nvPicPr>
          <p:cNvPr id="14" name="Рисунок 13" descr="thumb_img2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2366234" y="1071546"/>
            <a:ext cx="6277685" cy="5429287"/>
          </a:xfrm>
          <a:prstGeom prst="rect">
            <a:avLst/>
          </a:prstGeom>
        </p:spPr>
      </p:pic>
      <p:pic>
        <p:nvPicPr>
          <p:cNvPr id="15" name="Рисунок 14" descr="thumb_img1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1318537" y="1428736"/>
            <a:ext cx="6831821" cy="4429156"/>
          </a:xfrm>
          <a:prstGeom prst="rect">
            <a:avLst/>
          </a:prstGeom>
        </p:spPr>
      </p:pic>
      <p:pic>
        <p:nvPicPr>
          <p:cNvPr id="16" name="Рисунок 15" descr="333d30112efdfba545b81f2d0efdb21e.jp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1014388" y="1285860"/>
            <a:ext cx="4629182" cy="3429024"/>
          </a:xfrm>
          <a:prstGeom prst="rect">
            <a:avLst/>
          </a:prstGeom>
        </p:spPr>
      </p:pic>
      <p:pic>
        <p:nvPicPr>
          <p:cNvPr id="17" name="Рисунок 16" descr="scale_1200.jp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2500298" y="1643050"/>
            <a:ext cx="6172213" cy="4849101"/>
          </a:xfrm>
          <a:prstGeom prst="rect">
            <a:avLst/>
          </a:prstGeom>
        </p:spPr>
      </p:pic>
      <p:pic>
        <p:nvPicPr>
          <p:cNvPr id="18" name="Рисунок 17" descr="титул.jpg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-278375" y="0"/>
            <a:ext cx="9708159" cy="686323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60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3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90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3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2000"/>
                            </p:stCondLst>
                            <p:childTnLst>
                              <p:par>
                                <p:cTn id="2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3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0"/>
                            </p:stCondLst>
                            <p:childTnLst>
                              <p:par>
                                <p:cTn id="2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3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8000"/>
                            </p:stCondLst>
                            <p:childTnLst>
                              <p:par>
                                <p:cTn id="3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3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1000"/>
                            </p:stCondLst>
                            <p:childTnLst>
                              <p:par>
                                <p:cTn id="3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3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4000"/>
                            </p:stCondLst>
                            <p:childTnLst>
                              <p:par>
                                <p:cTn id="4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3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7000"/>
                            </p:stCondLst>
                            <p:childTnLst>
                              <p:par>
                                <p:cTn id="4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3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0000"/>
                            </p:stCondLst>
                            <p:childTnLst>
                              <p:par>
                                <p:cTn id="4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3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титул.jpg"/>
          <p:cNvPicPr>
            <a:picLocks noChangeAspect="1"/>
          </p:cNvPicPr>
          <p:nvPr/>
        </p:nvPicPr>
        <p:blipFill>
          <a:blip r:embed="rId2" cstate="print"/>
          <a:srcRect l="2946" r="279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Скругленный прямоугольник 4"/>
          <p:cNvSpPr/>
          <p:nvPr/>
        </p:nvSpPr>
        <p:spPr>
          <a:xfrm>
            <a:off x="642909" y="500042"/>
            <a:ext cx="7810555" cy="5857916"/>
          </a:xfrm>
          <a:prstGeom prst="roundRect">
            <a:avLst/>
          </a:prstGeom>
          <a:solidFill>
            <a:schemeClr val="bg1">
              <a:lumMod val="50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1071538" y="857232"/>
            <a:ext cx="6786610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latin typeface="B52" pitchFamily="81" charset="0"/>
              </a:rPr>
              <a:t>«Нижневартовск: </a:t>
            </a:r>
          </a:p>
          <a:p>
            <a:pPr algn="ctr"/>
            <a:r>
              <a:rPr lang="ru-RU" sz="3600" b="1" dirty="0" smtClean="0">
                <a:latin typeface="B52" pitchFamily="81" charset="0"/>
              </a:rPr>
              <a:t>история в лицах»</a:t>
            </a:r>
          </a:p>
          <a:p>
            <a:pPr algn="ctr"/>
            <a:r>
              <a:rPr lang="ru-RU" sz="2800" b="1" dirty="0" smtClean="0">
                <a:latin typeface="B52" pitchFamily="81" charset="0"/>
              </a:rPr>
              <a:t>городской конкурс презентаций</a:t>
            </a:r>
            <a:endParaRPr lang="ru-RU" sz="2800" b="1" dirty="0">
              <a:latin typeface="B52" pitchFamily="81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071538" y="4143380"/>
            <a:ext cx="6786610" cy="14157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err="1" smtClean="0">
                <a:latin typeface="B52" pitchFamily="81" charset="0"/>
              </a:rPr>
              <a:t>Аленчук</a:t>
            </a:r>
            <a:r>
              <a:rPr lang="ru-RU" sz="3600" b="1" dirty="0" smtClean="0">
                <a:latin typeface="B52" pitchFamily="81" charset="0"/>
              </a:rPr>
              <a:t> Милана Ивановна</a:t>
            </a:r>
          </a:p>
          <a:p>
            <a:pPr algn="ctr"/>
            <a:r>
              <a:rPr lang="ru-RU" sz="2200" b="1" dirty="0" smtClean="0">
                <a:latin typeface="B52" pitchFamily="81" charset="0"/>
              </a:rPr>
              <a:t>МБОУ СШ № 21 им.В. </a:t>
            </a:r>
            <a:r>
              <a:rPr lang="ru-RU" sz="2200" b="1" dirty="0" err="1" smtClean="0">
                <a:latin typeface="B52" pitchFamily="81" charset="0"/>
              </a:rPr>
              <a:t>Овсянникова-Заярского</a:t>
            </a:r>
            <a:endParaRPr lang="ru-RU" sz="2200" b="1" dirty="0" smtClean="0">
              <a:latin typeface="B52" pitchFamily="81" charset="0"/>
            </a:endParaRPr>
          </a:p>
          <a:p>
            <a:pPr algn="ctr"/>
            <a:r>
              <a:rPr lang="ru-RU" sz="2800" b="1" dirty="0" smtClean="0">
                <a:latin typeface="B52" pitchFamily="81" charset="0"/>
              </a:rPr>
              <a:t>5 «А» класс</a:t>
            </a:r>
            <a:endParaRPr lang="ru-RU" sz="2800" b="1" dirty="0">
              <a:latin typeface="B52" pitchFamily="81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071538" y="2714620"/>
            <a:ext cx="678661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600" b="1" dirty="0" smtClean="0">
                <a:latin typeface="B52" pitchFamily="81" charset="0"/>
              </a:rPr>
              <a:t>Первый во всём</a:t>
            </a:r>
            <a:endParaRPr lang="ru-RU" sz="5400" b="1" dirty="0">
              <a:latin typeface="B52" pitchFamily="81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071538" y="5442228"/>
            <a:ext cx="678661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latin typeface="B52" pitchFamily="81" charset="0"/>
              </a:rPr>
              <a:t>Спасибо за помощь в поиске информации сотрудникам центральной детской библиотеки «</a:t>
            </a:r>
            <a:r>
              <a:rPr lang="ru-RU" sz="2000" b="1" dirty="0" err="1" smtClean="0">
                <a:latin typeface="B52" pitchFamily="81" charset="0"/>
              </a:rPr>
              <a:t>Читай-город</a:t>
            </a:r>
            <a:r>
              <a:rPr lang="ru-RU" sz="2000" b="1" dirty="0" smtClean="0">
                <a:latin typeface="B52" pitchFamily="81" charset="0"/>
              </a:rPr>
              <a:t>»</a:t>
            </a:r>
            <a:endParaRPr lang="ru-RU" sz="1600" b="1" dirty="0">
              <a:latin typeface="B52" pitchFamily="81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1452</TotalTime>
  <Words>346</Words>
  <Application>Microsoft Office PowerPoint</Application>
  <PresentationFormat>Экран (4:3)</PresentationFormat>
  <Paragraphs>43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1</dc:creator>
  <cp:lastModifiedBy>1</cp:lastModifiedBy>
  <cp:revision>44</cp:revision>
  <dcterms:created xsi:type="dcterms:W3CDTF">2025-03-12T07:51:42Z</dcterms:created>
  <dcterms:modified xsi:type="dcterms:W3CDTF">2025-03-13T08:04:25Z</dcterms:modified>
</cp:coreProperties>
</file>